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Mono Medium"/>
      <p:regular r:id="rId19"/>
      <p:bold r:id="rId20"/>
      <p:italic r:id="rId21"/>
      <p:boldItalic r:id="rId22"/>
    </p:embeddedFont>
    <p:embeddedFont>
      <p:font typeface="Roboto"/>
      <p:regular r:id="rId23"/>
      <p:bold r:id="rId24"/>
      <p:italic r:id="rId25"/>
      <p:boldItalic r:id="rId26"/>
    </p:embeddedFont>
    <p:embeddedFont>
      <p:font typeface="Google Sans"/>
      <p:regular r:id="rId27"/>
      <p:bold r:id="rId28"/>
      <p:italic r:id="rId29"/>
      <p:boldItalic r:id="rId30"/>
    </p:embeddedFont>
    <p:embeddedFont>
      <p:font typeface="Google Sans Medium"/>
      <p:regular r:id="rId31"/>
      <p:bold r:id="rId32"/>
      <p:italic r:id="rId33"/>
      <p:boldItalic r:id="rId34"/>
    </p:embeddedFont>
    <p:embeddedFont>
      <p:font typeface="Helvetica Neue Light"/>
      <p:regular r:id="rId35"/>
      <p:bold r:id="rId36"/>
      <p:italic r:id="rId37"/>
      <p:boldItalic r:id="rId38"/>
    </p:embeddedFont>
    <p:embeddedFont>
      <p:font typeface="Roboto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font" Target="fonts/RobotoMonoMedium-bold.fntdata"/><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font" Target="fonts/RobotoMonoMedium-boldItalic.fntdata"/><Relationship Id="rId21" Type="http://schemas.openxmlformats.org/officeDocument/2006/relationships/font" Target="fonts/RobotoMonoMedium-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GoogleSans-bold.fntdata"/><Relationship Id="rId27" Type="http://schemas.openxmlformats.org/officeDocument/2006/relationships/font" Target="fonts/Google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Google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GoogleSansMedium-regular.fntdata"/><Relationship Id="rId30" Type="http://schemas.openxmlformats.org/officeDocument/2006/relationships/font" Target="fonts/GoogleSans-boldItalic.fntdata"/><Relationship Id="rId11" Type="http://schemas.openxmlformats.org/officeDocument/2006/relationships/slide" Target="slides/slide7.xml"/><Relationship Id="rId33" Type="http://schemas.openxmlformats.org/officeDocument/2006/relationships/font" Target="fonts/GoogleSansMedium-italic.fntdata"/><Relationship Id="rId10" Type="http://schemas.openxmlformats.org/officeDocument/2006/relationships/slide" Target="slides/slide6.xml"/><Relationship Id="rId32" Type="http://schemas.openxmlformats.org/officeDocument/2006/relationships/font" Target="fonts/GoogleSansMedium-bold.fntdata"/><Relationship Id="rId13" Type="http://schemas.openxmlformats.org/officeDocument/2006/relationships/slide" Target="slides/slide9.xml"/><Relationship Id="rId35" Type="http://schemas.openxmlformats.org/officeDocument/2006/relationships/font" Target="fonts/HelveticaNeueLight-regular.fntdata"/><Relationship Id="rId12" Type="http://schemas.openxmlformats.org/officeDocument/2006/relationships/slide" Target="slides/slide8.xml"/><Relationship Id="rId34" Type="http://schemas.openxmlformats.org/officeDocument/2006/relationships/font" Target="fonts/GoogleSansMedium-boldItalic.fntdata"/><Relationship Id="rId15" Type="http://schemas.openxmlformats.org/officeDocument/2006/relationships/slide" Target="slides/slide11.xml"/><Relationship Id="rId37" Type="http://schemas.openxmlformats.org/officeDocument/2006/relationships/font" Target="fonts/HelveticaNeueLight-italic.fntdata"/><Relationship Id="rId14" Type="http://schemas.openxmlformats.org/officeDocument/2006/relationships/slide" Target="slides/slide10.xml"/><Relationship Id="rId36" Type="http://schemas.openxmlformats.org/officeDocument/2006/relationships/font" Target="fonts/HelveticaNeueLight-bold.fntdata"/><Relationship Id="rId17" Type="http://schemas.openxmlformats.org/officeDocument/2006/relationships/slide" Target="slides/slide13.xml"/><Relationship Id="rId39" Type="http://schemas.openxmlformats.org/officeDocument/2006/relationships/font" Target="fonts/RobotoMono-regular.fntdata"/><Relationship Id="rId16" Type="http://schemas.openxmlformats.org/officeDocument/2006/relationships/slide" Target="slides/slide12.xml"/><Relationship Id="rId38" Type="http://schemas.openxmlformats.org/officeDocument/2006/relationships/font" Target="fonts/HelveticaNeueLight-boldItalic.fntdata"/><Relationship Id="rId19" Type="http://schemas.openxmlformats.org/officeDocument/2006/relationships/font" Target="fonts/RobotoMono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6c193aa8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6c193aa8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5151931f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5151931f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Similar to the model, we use </a:t>
            </a:r>
            <a:r>
              <a:rPr lang="en" sz="1300">
                <a:solidFill>
                  <a:srgbClr val="1F1F1F"/>
                </a:solidFill>
                <a:latin typeface="Courier"/>
                <a:ea typeface="Courier"/>
                <a:cs typeface="Courier"/>
                <a:sym typeface="Courier"/>
              </a:rPr>
              <a:t>nnx.display</a:t>
            </a:r>
            <a:r>
              <a:rPr lang="en" sz="1300">
                <a:solidFill>
                  <a:srgbClr val="1F1F1F"/>
                </a:solidFill>
              </a:rPr>
              <a:t> to visualize the optimizer setup.</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5151931ff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5151931f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Here we define the training and evaluation step functions. The </a:t>
            </a:r>
            <a:r>
              <a:rPr lang="en" sz="1300">
                <a:solidFill>
                  <a:srgbClr val="1F1F1F"/>
                </a:solidFill>
                <a:latin typeface="Courier"/>
                <a:ea typeface="Courier"/>
                <a:cs typeface="Courier"/>
                <a:sym typeface="Courier"/>
              </a:rPr>
              <a:t>loss_fn</a:t>
            </a:r>
            <a:r>
              <a:rPr lang="en" sz="1300">
                <a:solidFill>
                  <a:srgbClr val="1F1F1F"/>
                </a:solidFill>
              </a:rPr>
              <a:t> calculates the cross-entropy loss between the model's predictions and the true labels. The </a:t>
            </a:r>
            <a:r>
              <a:rPr lang="en" sz="1300">
                <a:solidFill>
                  <a:srgbClr val="1F1F1F"/>
                </a:solidFill>
                <a:latin typeface="Courier"/>
                <a:ea typeface="Courier"/>
                <a:cs typeface="Courier"/>
                <a:sym typeface="Courier"/>
              </a:rPr>
              <a:t>train_step</a:t>
            </a:r>
            <a:r>
              <a:rPr lang="en" sz="1300">
                <a:solidFill>
                  <a:srgbClr val="1F1F1F"/>
                </a:solidFill>
              </a:rPr>
              <a:t> function computes the gradients of the loss with respect to the model parameters, updates the metrics, and applies the gradients using the optimizer. The </a:t>
            </a:r>
            <a:r>
              <a:rPr lang="en" sz="1300">
                <a:solidFill>
                  <a:srgbClr val="1F1F1F"/>
                </a:solidFill>
                <a:latin typeface="Courier"/>
                <a:ea typeface="Courier"/>
                <a:cs typeface="Courier"/>
                <a:sym typeface="Courier"/>
              </a:rPr>
              <a:t>eval_step</a:t>
            </a:r>
            <a:r>
              <a:rPr lang="en" sz="1300">
                <a:solidFill>
                  <a:srgbClr val="1F1F1F"/>
                </a:solidFill>
              </a:rPr>
              <a:t> function calculates the loss and updates the metrics during evaluation, without performing gradient updates. Both </a:t>
            </a:r>
            <a:r>
              <a:rPr lang="en" sz="1300">
                <a:solidFill>
                  <a:srgbClr val="1F1F1F"/>
                </a:solidFill>
                <a:latin typeface="Courier"/>
                <a:ea typeface="Courier"/>
                <a:cs typeface="Courier"/>
                <a:sym typeface="Courier"/>
              </a:rPr>
              <a:t>train_step</a:t>
            </a:r>
            <a:r>
              <a:rPr lang="en" sz="1300">
                <a:solidFill>
                  <a:srgbClr val="1F1F1F"/>
                </a:solidFill>
              </a:rPr>
              <a:t> and </a:t>
            </a:r>
            <a:r>
              <a:rPr lang="en" sz="1300">
                <a:solidFill>
                  <a:srgbClr val="1F1F1F"/>
                </a:solidFill>
                <a:latin typeface="Courier"/>
                <a:ea typeface="Courier"/>
                <a:cs typeface="Courier"/>
                <a:sym typeface="Courier"/>
              </a:rPr>
              <a:t>eval_step</a:t>
            </a:r>
            <a:r>
              <a:rPr lang="en" sz="1300">
                <a:solidFill>
                  <a:srgbClr val="1F1F1F"/>
                </a:solidFill>
              </a:rPr>
              <a:t> are decorated with </a:t>
            </a:r>
            <a:r>
              <a:rPr lang="en" sz="1300">
                <a:solidFill>
                  <a:srgbClr val="1F1F1F"/>
                </a:solidFill>
                <a:latin typeface="Courier"/>
                <a:ea typeface="Courier"/>
                <a:cs typeface="Courier"/>
                <a:sym typeface="Courier"/>
              </a:rPr>
              <a:t>@nnx.jit</a:t>
            </a:r>
            <a:r>
              <a:rPr lang="en" sz="1300">
                <a:solidFill>
                  <a:srgbClr val="1F1F1F"/>
                </a:solidFill>
              </a:rPr>
              <a:t> for just-in-time compilation, which significantly improves performance.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5151931f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5151931f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Now, we put everything together to create the main training loop. We iterate through the training dataset, and for each batch, we call the </a:t>
            </a:r>
            <a:r>
              <a:rPr lang="en" sz="1300">
                <a:solidFill>
                  <a:srgbClr val="1F1F1F"/>
                </a:solidFill>
                <a:latin typeface="Courier"/>
                <a:ea typeface="Courier"/>
                <a:cs typeface="Courier"/>
                <a:sym typeface="Courier"/>
              </a:rPr>
              <a:t>train_step</a:t>
            </a:r>
            <a:r>
              <a:rPr lang="en" sz="1300">
                <a:solidFill>
                  <a:srgbClr val="1F1F1F"/>
                </a:solidFill>
              </a:rPr>
              <a:t> function. At specified intervals, determined by the value of </a:t>
            </a:r>
            <a:r>
              <a:rPr lang="en" sz="1300">
                <a:solidFill>
                  <a:srgbClr val="1F1F1F"/>
                </a:solidFill>
                <a:latin typeface="Courier"/>
                <a:ea typeface="Courier"/>
                <a:cs typeface="Courier"/>
                <a:sym typeface="Courier"/>
              </a:rPr>
              <a:t>eval_every</a:t>
            </a:r>
            <a:r>
              <a:rPr lang="en" sz="1300">
                <a:solidFill>
                  <a:srgbClr val="1F1F1F"/>
                </a:solidFill>
              </a:rPr>
              <a:t>, or at the very end of the training, we compute and record the training metrics. We then run the </a:t>
            </a:r>
            <a:r>
              <a:rPr lang="en" sz="1300">
                <a:solidFill>
                  <a:srgbClr val="1F1F1F"/>
                </a:solidFill>
                <a:latin typeface="Courier"/>
                <a:ea typeface="Courier"/>
                <a:cs typeface="Courier"/>
                <a:sym typeface="Courier"/>
              </a:rPr>
              <a:t>eval_step</a:t>
            </a:r>
            <a:r>
              <a:rPr lang="en" sz="1300">
                <a:solidFill>
                  <a:srgbClr val="1F1F1F"/>
                </a:solidFill>
              </a:rPr>
              <a:t> on the test dataset, record the test metrics, and reset the metrics. This process continues for the specified number of training steps.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5151931ff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5151931f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Finally, let's run our trained model on a few test images and visualize the predictions. First, we switch the model to evaluation mode using </a:t>
            </a:r>
            <a:r>
              <a:rPr lang="en" sz="1300">
                <a:solidFill>
                  <a:srgbClr val="1F1F1F"/>
                </a:solidFill>
                <a:latin typeface="Courier"/>
                <a:ea typeface="Courier"/>
                <a:cs typeface="Courier"/>
                <a:sym typeface="Courier"/>
              </a:rPr>
              <a:t>model.eval()</a:t>
            </a:r>
            <a:r>
              <a:rPr lang="en" sz="1300">
                <a:solidFill>
                  <a:srgbClr val="1F1F1F"/>
                </a:solidFill>
              </a:rPr>
              <a:t>. We then define a </a:t>
            </a:r>
            <a:r>
              <a:rPr lang="en" sz="1300">
                <a:solidFill>
                  <a:srgbClr val="1F1F1F"/>
                </a:solidFill>
                <a:latin typeface="Courier"/>
                <a:ea typeface="Courier"/>
                <a:cs typeface="Courier"/>
                <a:sym typeface="Courier"/>
              </a:rPr>
              <a:t>pred_step</a:t>
            </a:r>
            <a:r>
              <a:rPr lang="en" sz="1300">
                <a:solidFill>
                  <a:srgbClr val="1F1F1F"/>
                </a:solidFill>
              </a:rPr>
              <a:t> </a:t>
            </a:r>
            <a:r>
              <a:rPr lang="en" sz="1300">
                <a:solidFill>
                  <a:srgbClr val="1F1F1F"/>
                </a:solidFill>
              </a:rPr>
              <a:t>function to get the predicted labels. We take a batch from the test dataset and use </a:t>
            </a:r>
            <a:r>
              <a:rPr lang="en" sz="1300">
                <a:solidFill>
                  <a:srgbClr val="1F1F1F"/>
                </a:solidFill>
                <a:latin typeface="Courier"/>
                <a:ea typeface="Courier"/>
                <a:cs typeface="Courier"/>
                <a:sym typeface="Courier"/>
              </a:rPr>
              <a:t>pred_step</a:t>
            </a:r>
            <a:r>
              <a:rPr lang="en" sz="1300">
                <a:solidFill>
                  <a:srgbClr val="1F1F1F"/>
                </a:solidFill>
              </a:rPr>
              <a:t> to make predictions. Lastly, we plot a grid of test images with their corresponding predicted labels. This helps us visually assess how well the model is performing.</a:t>
            </a:r>
            <a:endParaRPr sz="1300">
              <a:solidFill>
                <a:srgbClr val="1F1F1F"/>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105f14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5105f14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you’ve learned the basic concepts of the JAX AI Stack, let’s work through everybody’s favorite ML example - MNIST - to deepen your understanding. We will of course be training a simple CNN with NNX.</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151931f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5151931f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F1F1F"/>
                </a:solidFill>
              </a:rPr>
              <a:t>First, we download the MNIST dataset from Hugging Face. The dataset is stored in Parquet format, so we read it in using Pandas. We use </a:t>
            </a:r>
            <a:r>
              <a:rPr lang="en" sz="1300">
                <a:solidFill>
                  <a:srgbClr val="1F1F1F"/>
                </a:solidFill>
                <a:latin typeface="Courier"/>
                <a:ea typeface="Courier"/>
                <a:cs typeface="Courier"/>
                <a:sym typeface="Courier"/>
              </a:rPr>
              <a:t>wget</a:t>
            </a:r>
            <a:r>
              <a:rPr lang="en" sz="1300">
                <a:solidFill>
                  <a:srgbClr val="1F1F1F"/>
                </a:solidFill>
              </a:rPr>
              <a:t> commands to download the train and test dataset files. These are commented out, but we include them here so you can see how to download the files if needed.</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Next, we import the Pandas library, which we will use for reading the Parquet files. We then define the file paths for the training and testing data. Finally, we use </a:t>
            </a:r>
            <a:r>
              <a:rPr lang="en" sz="1300">
                <a:solidFill>
                  <a:srgbClr val="1F1F1F"/>
                </a:solidFill>
                <a:latin typeface="Courier"/>
                <a:ea typeface="Courier"/>
                <a:cs typeface="Courier"/>
                <a:sym typeface="Courier"/>
              </a:rPr>
              <a:t>pd.read_parquet</a:t>
            </a:r>
            <a:r>
              <a:rPr lang="en" sz="1300">
                <a:solidFill>
                  <a:srgbClr val="1F1F1F"/>
                </a:solidFill>
              </a:rPr>
              <a:t> to read these files into Pandas DataFrames, named </a:t>
            </a:r>
            <a:r>
              <a:rPr lang="en" sz="1300">
                <a:solidFill>
                  <a:srgbClr val="1F1F1F"/>
                </a:solidFill>
                <a:latin typeface="Courier"/>
                <a:ea typeface="Courier"/>
                <a:cs typeface="Courier"/>
                <a:sym typeface="Courier"/>
              </a:rPr>
              <a:t>mnist_train_df</a:t>
            </a:r>
            <a:r>
              <a:rPr lang="en" sz="1300">
                <a:solidFill>
                  <a:srgbClr val="1F1F1F"/>
                </a:solidFill>
              </a:rPr>
              <a:t> and </a:t>
            </a:r>
            <a:r>
              <a:rPr lang="en" sz="1300">
                <a:solidFill>
                  <a:srgbClr val="1F1F1F"/>
                </a:solidFill>
                <a:latin typeface="Courier"/>
                <a:ea typeface="Courier"/>
                <a:cs typeface="Courier"/>
                <a:sym typeface="Courier"/>
              </a:rPr>
              <a:t>mnist_test_df</a:t>
            </a:r>
            <a:r>
              <a:rPr lang="en" sz="1300">
                <a:solidFill>
                  <a:srgbClr val="1F1F1F"/>
                </a:solidFill>
              </a:rPr>
              <a:t>.</a:t>
            </a:r>
            <a:endParaRPr sz="1300">
              <a:solidFill>
                <a:srgbClr val="1F1F1F"/>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4c0a672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54c0a672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We’re going to use Grain, the JAX-native loader to load the dataset.</a:t>
            </a:r>
            <a:endParaRPr sz="1300">
              <a:solidFill>
                <a:srgbClr val="1F1F1F"/>
              </a:solidFill>
            </a:endParaRPr>
          </a:p>
          <a:p>
            <a:pPr indent="0" lvl="0" marL="0" rtl="0" algn="l">
              <a:spcBef>
                <a:spcPts val="0"/>
              </a:spcBef>
              <a:spcAft>
                <a:spcPts val="0"/>
              </a:spcAft>
              <a:buNone/>
            </a:pPr>
            <a:r>
              <a:t/>
            </a:r>
            <a:endParaRPr sz="1300">
              <a:solidFill>
                <a:srgbClr val="1F1F1F"/>
              </a:solidFill>
            </a:endParaRPr>
          </a:p>
          <a:p>
            <a:pPr indent="0" lvl="0" marL="0" rtl="0" algn="l">
              <a:spcBef>
                <a:spcPts val="0"/>
              </a:spcBef>
              <a:spcAft>
                <a:spcPts val="0"/>
              </a:spcAft>
              <a:buClr>
                <a:schemeClr val="dk1"/>
              </a:buClr>
              <a:buSzPts val="1100"/>
              <a:buFont typeface="Arial"/>
              <a:buNone/>
            </a:pPr>
            <a:r>
              <a:rPr lang="en" sz="1300">
                <a:solidFill>
                  <a:srgbClr val="1F1F1F"/>
                </a:solidFill>
              </a:rPr>
              <a:t>We define a </a:t>
            </a:r>
            <a:r>
              <a:rPr lang="en" sz="1300">
                <a:solidFill>
                  <a:srgbClr val="1F1F1F"/>
                </a:solidFill>
                <a:latin typeface="Courier"/>
                <a:ea typeface="Courier"/>
                <a:cs typeface="Courier"/>
                <a:sym typeface="Courier"/>
              </a:rPr>
              <a:t>Dataset</a:t>
            </a:r>
            <a:r>
              <a:rPr lang="en" sz="1300">
                <a:solidFill>
                  <a:srgbClr val="1F1F1F"/>
                </a:solidFill>
              </a:rPr>
              <a:t> class that takes a Pandas DataFrame as input. Inside the class, the </a:t>
            </a:r>
            <a:r>
              <a:rPr lang="en" sz="1300">
                <a:solidFill>
                  <a:srgbClr val="1F1F1F"/>
                </a:solidFill>
                <a:latin typeface="Courier"/>
                <a:ea typeface="Courier"/>
                <a:cs typeface="Courier"/>
                <a:sym typeface="Courier"/>
              </a:rPr>
              <a:t>__len__</a:t>
            </a:r>
            <a:r>
              <a:rPr lang="en" sz="1300">
                <a:solidFill>
                  <a:srgbClr val="1F1F1F"/>
                </a:solidFill>
              </a:rPr>
              <a:t> method returns the number of items in the DataFrame, and the </a:t>
            </a:r>
            <a:r>
              <a:rPr lang="en" sz="1300">
                <a:solidFill>
                  <a:srgbClr val="1F1F1F"/>
                </a:solidFill>
                <a:latin typeface="Courier"/>
                <a:ea typeface="Courier"/>
                <a:cs typeface="Courier"/>
                <a:sym typeface="Courier"/>
              </a:rPr>
              <a:t>__getitem__</a:t>
            </a:r>
            <a:r>
              <a:rPr lang="en" sz="1300">
                <a:solidFill>
                  <a:srgbClr val="1F1F1F"/>
                </a:solidFill>
              </a:rPr>
              <a:t> method fetches an item at a given index and converts it to a NumPy array.</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We also have a helper function called </a:t>
            </a:r>
            <a:r>
              <a:rPr lang="en" sz="1300">
                <a:solidFill>
                  <a:srgbClr val="1F1F1F"/>
                </a:solidFill>
                <a:latin typeface="Courier"/>
                <a:ea typeface="Courier"/>
                <a:cs typeface="Courier"/>
                <a:sym typeface="Courier"/>
              </a:rPr>
              <a:t>convert_to_numpy</a:t>
            </a:r>
            <a:r>
              <a:rPr lang="en" sz="1300">
                <a:solidFill>
                  <a:srgbClr val="1F1F1F"/>
                </a:solidFill>
              </a:rPr>
              <a:t>. This function takes a data dictionary, extracts the image bytes, and then uses the Python Imaging Library (PIL) to open the image. The image is then converted into a NumPy array, normalized by dividing by 255, and reshaped to add a channel dimension. Finally, it also extracts the label and returns both the image array and label array as a dictionary.</a:t>
            </a:r>
            <a:endParaRPr sz="1300">
              <a:solidFill>
                <a:srgbClr val="1F1F1F"/>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54c0a672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54c0a672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F1F1F"/>
                </a:solidFill>
              </a:rPr>
              <a:t>Now, let's instantiate our </a:t>
            </a:r>
            <a:r>
              <a:rPr lang="en" sz="1300">
                <a:solidFill>
                  <a:srgbClr val="1F1F1F"/>
                </a:solidFill>
                <a:latin typeface="Courier"/>
                <a:ea typeface="Courier"/>
                <a:cs typeface="Courier"/>
                <a:sym typeface="Courier"/>
              </a:rPr>
              <a:t>Dataset</a:t>
            </a:r>
            <a:r>
              <a:rPr lang="en" sz="1300">
                <a:solidFill>
                  <a:srgbClr val="1F1F1F"/>
                </a:solidFill>
              </a:rPr>
              <a:t> class with the training and test DataFrames we loaded earlier. We'll create </a:t>
            </a:r>
            <a:r>
              <a:rPr lang="en" sz="1300">
                <a:solidFill>
                  <a:srgbClr val="1F1F1F"/>
                </a:solidFill>
                <a:latin typeface="Courier"/>
                <a:ea typeface="Courier"/>
                <a:cs typeface="Courier"/>
                <a:sym typeface="Courier"/>
              </a:rPr>
              <a:t>mnist_train</a:t>
            </a:r>
            <a:r>
              <a:rPr lang="en" sz="1300">
                <a:solidFill>
                  <a:srgbClr val="1F1F1F"/>
                </a:solidFill>
              </a:rPr>
              <a:t> and </a:t>
            </a:r>
            <a:r>
              <a:rPr lang="en" sz="1300">
                <a:solidFill>
                  <a:srgbClr val="1F1F1F"/>
                </a:solidFill>
                <a:latin typeface="Courier"/>
                <a:ea typeface="Courier"/>
                <a:cs typeface="Courier"/>
                <a:sym typeface="Courier"/>
              </a:rPr>
              <a:t>mnist_test</a:t>
            </a:r>
            <a:r>
              <a:rPr lang="en" sz="1300">
                <a:solidFill>
                  <a:srgbClr val="1F1F1F"/>
                </a:solidFill>
              </a:rPr>
              <a:t> objects. Next, we create a sequential sampler using </a:t>
            </a:r>
            <a:r>
              <a:rPr lang="en" sz="1300">
                <a:solidFill>
                  <a:srgbClr val="1F1F1F"/>
                </a:solidFill>
                <a:latin typeface="Courier"/>
                <a:ea typeface="Courier"/>
                <a:cs typeface="Courier"/>
                <a:sym typeface="Courier"/>
              </a:rPr>
              <a:t>grain</a:t>
            </a:r>
            <a:r>
              <a:rPr lang="en" sz="1300">
                <a:solidFill>
                  <a:srgbClr val="1F1F1F"/>
                </a:solidFill>
                <a:latin typeface="Courier"/>
                <a:ea typeface="Courier"/>
                <a:cs typeface="Courier"/>
                <a:sym typeface="Courier"/>
              </a:rPr>
              <a:t>.SequentialSampler.</a:t>
            </a:r>
            <a:r>
              <a:rPr lang="en" sz="1300">
                <a:solidFill>
                  <a:srgbClr val="1F1F1F"/>
                </a:solidFill>
              </a:rPr>
              <a:t> This sampler ensures that we iterate through the dataset in order.</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Finally, we create </a:t>
            </a:r>
            <a:r>
              <a:rPr lang="en" sz="1300">
                <a:solidFill>
                  <a:srgbClr val="1F1F1F"/>
                </a:solidFill>
                <a:latin typeface="Courier"/>
                <a:ea typeface="Courier"/>
                <a:cs typeface="Courier"/>
                <a:sym typeface="Courier"/>
              </a:rPr>
              <a:t>DataLoader</a:t>
            </a:r>
            <a:r>
              <a:rPr lang="en" sz="1300">
                <a:solidFill>
                  <a:srgbClr val="1F1F1F"/>
                </a:solidFill>
              </a:rPr>
              <a:t> objects using </a:t>
            </a:r>
            <a:r>
              <a:rPr lang="en" sz="1300">
                <a:solidFill>
                  <a:srgbClr val="1F1F1F"/>
                </a:solidFill>
                <a:latin typeface="Courier"/>
                <a:ea typeface="Courier"/>
                <a:cs typeface="Courier"/>
                <a:sym typeface="Courier"/>
              </a:rPr>
              <a:t>grain</a:t>
            </a:r>
            <a:r>
              <a:rPr lang="en" sz="1300">
                <a:solidFill>
                  <a:srgbClr val="1F1F1F"/>
                </a:solidFill>
                <a:latin typeface="Courier"/>
                <a:ea typeface="Courier"/>
                <a:cs typeface="Courier"/>
                <a:sym typeface="Courier"/>
              </a:rPr>
              <a:t>.DataLoader</a:t>
            </a:r>
            <a:r>
              <a:rPr lang="en" sz="1300">
                <a:solidFill>
                  <a:srgbClr val="1F1F1F"/>
                </a:solidFill>
              </a:rPr>
              <a:t>. For both the training and test sets, we pass the respective </a:t>
            </a:r>
            <a:r>
              <a:rPr lang="en" sz="1300">
                <a:solidFill>
                  <a:srgbClr val="1F1F1F"/>
                </a:solidFill>
                <a:latin typeface="Courier"/>
                <a:ea typeface="Courier"/>
                <a:cs typeface="Courier"/>
                <a:sym typeface="Courier"/>
              </a:rPr>
              <a:t>Dataset</a:t>
            </a:r>
            <a:r>
              <a:rPr lang="en" sz="1300">
                <a:solidFill>
                  <a:srgbClr val="1F1F1F"/>
                </a:solidFill>
              </a:rPr>
              <a:t> object, the sampler, and specify an operation to batch the data. We use </a:t>
            </a:r>
            <a:r>
              <a:rPr lang="en" sz="1300">
                <a:solidFill>
                  <a:srgbClr val="1F1F1F"/>
                </a:solidFill>
                <a:latin typeface="Courier"/>
                <a:ea typeface="Courier"/>
                <a:cs typeface="Courier"/>
                <a:sym typeface="Courier"/>
              </a:rPr>
              <a:t>grain</a:t>
            </a:r>
            <a:r>
              <a:rPr lang="en" sz="1300">
                <a:solidFill>
                  <a:srgbClr val="1F1F1F"/>
                </a:solidFill>
                <a:latin typeface="Courier"/>
                <a:ea typeface="Courier"/>
                <a:cs typeface="Courier"/>
                <a:sym typeface="Courier"/>
              </a:rPr>
              <a:t>.Batch</a:t>
            </a:r>
            <a:r>
              <a:rPr lang="en" sz="1300">
                <a:solidFill>
                  <a:srgbClr val="1F1F1F"/>
                </a:solidFill>
              </a:rPr>
              <a:t> with our </a:t>
            </a:r>
            <a:r>
              <a:rPr lang="en" sz="1300">
                <a:solidFill>
                  <a:srgbClr val="1F1F1F"/>
                </a:solidFill>
                <a:latin typeface="Courier"/>
                <a:ea typeface="Courier"/>
                <a:cs typeface="Courier"/>
                <a:sym typeface="Courier"/>
              </a:rPr>
              <a:t>batch_size</a:t>
            </a:r>
            <a:r>
              <a:rPr lang="en" sz="1300">
                <a:solidFill>
                  <a:srgbClr val="1F1F1F"/>
                </a:solidFill>
              </a:rPr>
              <a:t> and </a:t>
            </a:r>
            <a:r>
              <a:rPr lang="en" sz="1300">
                <a:solidFill>
                  <a:srgbClr val="1F1F1F"/>
                </a:solidFill>
                <a:latin typeface="Courier"/>
                <a:ea typeface="Courier"/>
                <a:cs typeface="Courier"/>
                <a:sym typeface="Courier"/>
              </a:rPr>
              <a:t>drop_remainder=True</a:t>
            </a:r>
            <a:r>
              <a:rPr lang="en" sz="1300">
                <a:solidFill>
                  <a:srgbClr val="1F1F1F"/>
                </a:solidFill>
              </a:rPr>
              <a:t> to create batches and drop any incomplete batches at the end. This sets up our data loaders to provide batches of data for training and evaluation.</a:t>
            </a:r>
            <a:endParaRPr sz="1300">
              <a:solidFill>
                <a:srgbClr val="1F1F1F"/>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5151931f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5151931f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So far we’ve only done normal NumPy and Pandas stuff, and set up Grain.  Now we can define our CNN model using NNX. The model consists of two convolutional layers, each followed by average pooling and ReLU activation. The output is then flattened and passed through two linear layers. This is a simple CNN architecture designed for classifying the MNIST digits.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5151931f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5151931f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We instantiate our CNN model and then use the </a:t>
            </a:r>
            <a:r>
              <a:rPr lang="en" sz="1300">
                <a:solidFill>
                  <a:srgbClr val="1F1F1F"/>
                </a:solidFill>
                <a:latin typeface="Courier"/>
                <a:ea typeface="Courier"/>
                <a:cs typeface="Courier"/>
                <a:sym typeface="Courier"/>
              </a:rPr>
              <a:t>nnx.display</a:t>
            </a:r>
            <a:r>
              <a:rPr lang="en" sz="1300">
                <a:solidFill>
                  <a:srgbClr val="1F1F1F"/>
                </a:solidFill>
              </a:rPr>
              <a:t> function to visualize its structure. This can be very useful for debugging and understanding the model's architecture.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151931f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151931f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To quickly test our model, we import JAX NumPy and pass a dummy input of ones to the model. This checks if the model runs without errors and produces an output. The output shown is an example of what one might expect.</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5151931f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5151931f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Next, we define the optimizer and metrics for training. We use the AdamW optimizer from Optax with a learning rate of 0.005 and momentum of 0.9. We also set up metrics to track accuracy and loss during training using </a:t>
            </a:r>
            <a:r>
              <a:rPr lang="en" sz="1300">
                <a:solidFill>
                  <a:srgbClr val="1F1F1F"/>
                </a:solidFill>
                <a:latin typeface="Courier"/>
                <a:ea typeface="Courier"/>
                <a:cs typeface="Courier"/>
                <a:sym typeface="Courier"/>
              </a:rPr>
              <a:t>nnx.MultiMetric</a:t>
            </a:r>
            <a:r>
              <a:rPr lang="en" sz="1300">
                <a:solidFill>
                  <a:srgbClr val="1F1F1F"/>
                </a:solidFill>
              </a:rPr>
              <a: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101" name="Shape 101"/>
        <p:cNvGrpSpPr/>
        <p:nvPr/>
      </p:nvGrpSpPr>
      <p:grpSpPr>
        <a:xfrm>
          <a:off x="0" y="0"/>
          <a:ext cx="0" cy="0"/>
          <a:chOff x="0" y="0"/>
          <a:chExt cx="0" cy="0"/>
        </a:xfrm>
      </p:grpSpPr>
      <p:sp>
        <p:nvSpPr>
          <p:cNvPr id="102" name="Google Shape;102;p11"/>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3" name="Google Shape;103;p1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4" name="Google Shape;104;p1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5" name="Google Shape;105;p1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6" name="Google Shape;106;p1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107" name="Shape 107"/>
        <p:cNvGrpSpPr/>
        <p:nvPr/>
      </p:nvGrpSpPr>
      <p:grpSpPr>
        <a:xfrm>
          <a:off x="0" y="0"/>
          <a:ext cx="0" cy="0"/>
          <a:chOff x="0" y="0"/>
          <a:chExt cx="0" cy="0"/>
        </a:xfrm>
      </p:grpSpPr>
      <p:sp>
        <p:nvSpPr>
          <p:cNvPr id="108" name="Google Shape;108;p1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9" name="Google Shape;109;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0" name="Google Shape;110;p12"/>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1" name="Google Shape;111;p12"/>
          <p:cNvGrpSpPr/>
          <p:nvPr/>
        </p:nvGrpSpPr>
        <p:grpSpPr>
          <a:xfrm>
            <a:off x="8469122" y="4803781"/>
            <a:ext cx="420491" cy="137010"/>
            <a:chOff x="0" y="0"/>
            <a:chExt cx="2077525" cy="676925"/>
          </a:xfrm>
        </p:grpSpPr>
        <p:sp>
          <p:nvSpPr>
            <p:cNvPr id="112" name="Google Shape;112;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18" name="Shape 118"/>
        <p:cNvGrpSpPr/>
        <p:nvPr/>
      </p:nvGrpSpPr>
      <p:grpSpPr>
        <a:xfrm>
          <a:off x="0" y="0"/>
          <a:ext cx="0" cy="0"/>
          <a:chOff x="0" y="0"/>
          <a:chExt cx="0" cy="0"/>
        </a:xfrm>
      </p:grpSpPr>
      <p:sp>
        <p:nvSpPr>
          <p:cNvPr id="119" name="Google Shape;119;p1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21" name="Google Shape;121;p13"/>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2" name="Google Shape;122;p1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3" name="Google Shape;123;p1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4" name="Google Shape;124;p1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25" name="Google Shape;125;p13"/>
          <p:cNvGrpSpPr/>
          <p:nvPr/>
        </p:nvGrpSpPr>
        <p:grpSpPr>
          <a:xfrm>
            <a:off x="8469122" y="4803781"/>
            <a:ext cx="420491" cy="137010"/>
            <a:chOff x="0" y="0"/>
            <a:chExt cx="2077525" cy="676925"/>
          </a:xfrm>
        </p:grpSpPr>
        <p:sp>
          <p:nvSpPr>
            <p:cNvPr id="126" name="Google Shape;126;p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 name="Google Shape;127;p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 name="Google Shape;128;p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32" name="Shape 132"/>
        <p:cNvGrpSpPr/>
        <p:nvPr/>
      </p:nvGrpSpPr>
      <p:grpSpPr>
        <a:xfrm>
          <a:off x="0" y="0"/>
          <a:ext cx="0" cy="0"/>
          <a:chOff x="0" y="0"/>
          <a:chExt cx="0" cy="0"/>
        </a:xfrm>
      </p:grpSpPr>
      <p:sp>
        <p:nvSpPr>
          <p:cNvPr id="133" name="Google Shape;133;p14"/>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4" name="Google Shape;134;p1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5" name="Google Shape;135;p1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6" name="Google Shape;136;p1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 name="Google Shape;137;p1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8" name="Shape 138"/>
        <p:cNvGrpSpPr/>
        <p:nvPr/>
      </p:nvGrpSpPr>
      <p:grpSpPr>
        <a:xfrm>
          <a:off x="0" y="0"/>
          <a:ext cx="0" cy="0"/>
          <a:chOff x="0" y="0"/>
          <a:chExt cx="0" cy="0"/>
        </a:xfrm>
      </p:grpSpPr>
      <p:sp>
        <p:nvSpPr>
          <p:cNvPr id="139" name="Google Shape;139;p1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0" name="Google Shape;140;p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1" name="Google Shape;141;p1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15"/>
          <p:cNvGrpSpPr/>
          <p:nvPr/>
        </p:nvGrpSpPr>
        <p:grpSpPr>
          <a:xfrm>
            <a:off x="8469122" y="4803781"/>
            <a:ext cx="420491" cy="137010"/>
            <a:chOff x="0" y="0"/>
            <a:chExt cx="2077525" cy="676925"/>
          </a:xfrm>
        </p:grpSpPr>
        <p:sp>
          <p:nvSpPr>
            <p:cNvPr id="143" name="Google Shape;143;p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49" name="Shape 149"/>
        <p:cNvGrpSpPr/>
        <p:nvPr/>
      </p:nvGrpSpPr>
      <p:grpSpPr>
        <a:xfrm>
          <a:off x="0" y="0"/>
          <a:ext cx="0" cy="0"/>
          <a:chOff x="0" y="0"/>
          <a:chExt cx="0" cy="0"/>
        </a:xfrm>
      </p:grpSpPr>
      <p:sp>
        <p:nvSpPr>
          <p:cNvPr id="150" name="Google Shape;150;p16"/>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51" name="Google Shape;151;p1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52" name="Google Shape;152;p1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53" name="Google Shape;153;p1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54" name="Google Shape;154;p1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55" name="Shape 155"/>
        <p:cNvGrpSpPr/>
        <p:nvPr/>
      </p:nvGrpSpPr>
      <p:grpSpPr>
        <a:xfrm>
          <a:off x="0" y="0"/>
          <a:ext cx="0" cy="0"/>
          <a:chOff x="0" y="0"/>
          <a:chExt cx="0" cy="0"/>
        </a:xfrm>
      </p:grpSpPr>
      <p:sp>
        <p:nvSpPr>
          <p:cNvPr id="156" name="Google Shape;156;p1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57" name="Google Shape;157;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58" name="Google Shape;158;p1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9" name="Google Shape;159;p17"/>
          <p:cNvGrpSpPr/>
          <p:nvPr/>
        </p:nvGrpSpPr>
        <p:grpSpPr>
          <a:xfrm>
            <a:off x="8469122" y="4803781"/>
            <a:ext cx="420491" cy="137010"/>
            <a:chOff x="0" y="0"/>
            <a:chExt cx="2077525" cy="676925"/>
          </a:xfrm>
        </p:grpSpPr>
        <p:sp>
          <p:nvSpPr>
            <p:cNvPr id="160" name="Google Shape;16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5" name="Google Shape;16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66" name="Shape 166"/>
        <p:cNvGrpSpPr/>
        <p:nvPr/>
      </p:nvGrpSpPr>
      <p:grpSpPr>
        <a:xfrm>
          <a:off x="0" y="0"/>
          <a:ext cx="0" cy="0"/>
          <a:chOff x="0" y="0"/>
          <a:chExt cx="0" cy="0"/>
        </a:xfrm>
      </p:grpSpPr>
      <p:sp>
        <p:nvSpPr>
          <p:cNvPr id="167" name="Google Shape;167;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68" name="Google Shape;168;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69" name="Google Shape;169;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71" name="Google Shape;171;p1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72" name="Google Shape;172;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3" name="Google Shape;173;p18"/>
          <p:cNvGrpSpPr/>
          <p:nvPr/>
        </p:nvGrpSpPr>
        <p:grpSpPr>
          <a:xfrm>
            <a:off x="8469122" y="4803781"/>
            <a:ext cx="420491" cy="137010"/>
            <a:chOff x="0" y="0"/>
            <a:chExt cx="2077525" cy="676925"/>
          </a:xfrm>
        </p:grpSpPr>
        <p:sp>
          <p:nvSpPr>
            <p:cNvPr id="174" name="Google Shape;174;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9" name="Google Shape;179;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80" name="Shape 180"/>
        <p:cNvGrpSpPr/>
        <p:nvPr/>
      </p:nvGrpSpPr>
      <p:grpSpPr>
        <a:xfrm>
          <a:off x="0" y="0"/>
          <a:ext cx="0" cy="0"/>
          <a:chOff x="0" y="0"/>
          <a:chExt cx="0" cy="0"/>
        </a:xfrm>
      </p:grpSpPr>
      <p:sp>
        <p:nvSpPr>
          <p:cNvPr id="181" name="Google Shape;181;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83" name="Google Shape;183;p1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4" name="Google Shape;184;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5" name="Google Shape;185;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6" name="Google Shape;186;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7" name="Google Shape;187;p19"/>
          <p:cNvGrpSpPr/>
          <p:nvPr/>
        </p:nvGrpSpPr>
        <p:grpSpPr>
          <a:xfrm>
            <a:off x="8469122" y="4803781"/>
            <a:ext cx="420491" cy="137010"/>
            <a:chOff x="0" y="0"/>
            <a:chExt cx="2077525" cy="676925"/>
          </a:xfrm>
        </p:grpSpPr>
        <p:sp>
          <p:nvSpPr>
            <p:cNvPr id="188" name="Google Shape;18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3" name="Google Shape;19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94" name="Shape 194"/>
        <p:cNvGrpSpPr/>
        <p:nvPr/>
      </p:nvGrpSpPr>
      <p:grpSpPr>
        <a:xfrm>
          <a:off x="0" y="0"/>
          <a:ext cx="0" cy="0"/>
          <a:chOff x="0" y="0"/>
          <a:chExt cx="0" cy="0"/>
        </a:xfrm>
      </p:grpSpPr>
      <p:sp>
        <p:nvSpPr>
          <p:cNvPr id="195" name="Google Shape;195;p2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97" name="Google Shape;197;p2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98" name="Google Shape;198;p2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99" name="Google Shape;199;p2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00" name="Google Shape;200;p2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01" name="Google Shape;201;p20"/>
          <p:cNvGrpSpPr/>
          <p:nvPr/>
        </p:nvGrpSpPr>
        <p:grpSpPr>
          <a:xfrm>
            <a:off x="8469122" y="4803781"/>
            <a:ext cx="420491" cy="137010"/>
            <a:chOff x="0" y="0"/>
            <a:chExt cx="2077525" cy="676925"/>
          </a:xfrm>
        </p:grpSpPr>
        <p:sp>
          <p:nvSpPr>
            <p:cNvPr id="202" name="Google Shape;202;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3" name="Google Shape;203;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4" name="Google Shape;204;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5" name="Google Shape;205;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6" name="Google Shape;206;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7" name="Google Shape;207;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208" name="Shape 208"/>
        <p:cNvGrpSpPr/>
        <p:nvPr/>
      </p:nvGrpSpPr>
      <p:grpSpPr>
        <a:xfrm>
          <a:off x="0" y="0"/>
          <a:ext cx="0" cy="0"/>
          <a:chOff x="0" y="0"/>
          <a:chExt cx="0" cy="0"/>
        </a:xfrm>
      </p:grpSpPr>
      <p:sp>
        <p:nvSpPr>
          <p:cNvPr id="209" name="Google Shape;209;p21"/>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0" name="Google Shape;210;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1" name="Google Shape;211;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2" name="Google Shape;212;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3" name="Google Shape;213;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214" name="Shape 214"/>
        <p:cNvGrpSpPr/>
        <p:nvPr/>
      </p:nvGrpSpPr>
      <p:grpSpPr>
        <a:xfrm>
          <a:off x="0" y="0"/>
          <a:ext cx="0" cy="0"/>
          <a:chOff x="0" y="0"/>
          <a:chExt cx="0" cy="0"/>
        </a:xfrm>
      </p:grpSpPr>
      <p:sp>
        <p:nvSpPr>
          <p:cNvPr id="215" name="Google Shape;215;p22"/>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6" name="Google Shape;216;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7" name="Google Shape;217;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8" name="Google Shape;218;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9" name="Google Shape;219;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20" name="Shape 220"/>
        <p:cNvGrpSpPr/>
        <p:nvPr/>
      </p:nvGrpSpPr>
      <p:grpSpPr>
        <a:xfrm>
          <a:off x="0" y="0"/>
          <a:ext cx="0" cy="0"/>
          <a:chOff x="0" y="0"/>
          <a:chExt cx="0" cy="0"/>
        </a:xfrm>
      </p:grpSpPr>
      <p:sp>
        <p:nvSpPr>
          <p:cNvPr id="221" name="Google Shape;221;p23"/>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22" name="Google Shape;222;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23" name="Google Shape;223;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24" name="Google Shape;224;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25" name="Google Shape;225;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26" name="Shape 226"/>
        <p:cNvGrpSpPr/>
        <p:nvPr/>
      </p:nvGrpSpPr>
      <p:grpSpPr>
        <a:xfrm>
          <a:off x="0" y="0"/>
          <a:ext cx="0" cy="0"/>
          <a:chOff x="0" y="0"/>
          <a:chExt cx="0" cy="0"/>
        </a:xfrm>
      </p:grpSpPr>
      <p:sp>
        <p:nvSpPr>
          <p:cNvPr id="227" name="Google Shape;227;p24"/>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28" name="Google Shape;228;p2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29" name="Google Shape;229;p2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30" name="Google Shape;230;p2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31" name="Google Shape;231;p2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32" name="Shape 232"/>
        <p:cNvGrpSpPr/>
        <p:nvPr/>
      </p:nvGrpSpPr>
      <p:grpSpPr>
        <a:xfrm>
          <a:off x="0" y="0"/>
          <a:ext cx="0" cy="0"/>
          <a:chOff x="0" y="0"/>
          <a:chExt cx="0" cy="0"/>
        </a:xfrm>
      </p:grpSpPr>
      <p:sp>
        <p:nvSpPr>
          <p:cNvPr id="233" name="Google Shape;233;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4" name="Google Shape;234;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5" name="Google Shape;235;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6" name="Google Shape;236;p25"/>
          <p:cNvGrpSpPr/>
          <p:nvPr/>
        </p:nvGrpSpPr>
        <p:grpSpPr>
          <a:xfrm>
            <a:off x="8469122" y="4803781"/>
            <a:ext cx="420491" cy="137010"/>
            <a:chOff x="0" y="0"/>
            <a:chExt cx="2077525" cy="676925"/>
          </a:xfrm>
        </p:grpSpPr>
        <p:sp>
          <p:nvSpPr>
            <p:cNvPr id="237" name="Google Shape;237;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1" name="Google Shape;241;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2" name="Google Shape;242;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3" name="Google Shape;243;p25"/>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44" name="Google Shape;244;p25"/>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45" name="Shape 245"/>
        <p:cNvGrpSpPr/>
        <p:nvPr/>
      </p:nvGrpSpPr>
      <p:grpSpPr>
        <a:xfrm>
          <a:off x="0" y="0"/>
          <a:ext cx="0" cy="0"/>
          <a:chOff x="0" y="0"/>
          <a:chExt cx="0" cy="0"/>
        </a:xfrm>
      </p:grpSpPr>
      <p:sp>
        <p:nvSpPr>
          <p:cNvPr id="246" name="Google Shape;246;p26"/>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47" name="Google Shape;247;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48" name="Google Shape;248;p26"/>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49" name="Google Shape;249;p26"/>
          <p:cNvGrpSpPr/>
          <p:nvPr/>
        </p:nvGrpSpPr>
        <p:grpSpPr>
          <a:xfrm>
            <a:off x="8469122" y="4803781"/>
            <a:ext cx="420491" cy="137010"/>
            <a:chOff x="0" y="0"/>
            <a:chExt cx="2077525" cy="676925"/>
          </a:xfrm>
        </p:grpSpPr>
        <p:sp>
          <p:nvSpPr>
            <p:cNvPr id="250" name="Google Shape;250;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5" name="Google Shape;255;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56" name="Shape 256"/>
        <p:cNvGrpSpPr/>
        <p:nvPr/>
      </p:nvGrpSpPr>
      <p:grpSpPr>
        <a:xfrm>
          <a:off x="0" y="0"/>
          <a:ext cx="0" cy="0"/>
          <a:chOff x="0" y="0"/>
          <a:chExt cx="0" cy="0"/>
        </a:xfrm>
      </p:grpSpPr>
      <p:sp>
        <p:nvSpPr>
          <p:cNvPr id="257" name="Google Shape;257;p2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60" name="Google Shape;260;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1" name="Google Shape;261;p27"/>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62" name="Google Shape;262;p27"/>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3" name="Google Shape;263;p27"/>
          <p:cNvGrpSpPr/>
          <p:nvPr/>
        </p:nvGrpSpPr>
        <p:grpSpPr>
          <a:xfrm>
            <a:off x="8469122" y="4803781"/>
            <a:ext cx="420491" cy="137010"/>
            <a:chOff x="0" y="0"/>
            <a:chExt cx="2077525" cy="676925"/>
          </a:xfrm>
        </p:grpSpPr>
        <p:sp>
          <p:nvSpPr>
            <p:cNvPr id="264" name="Google Shape;264;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8" name="Google Shape;268;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9" name="Google Shape;269;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70" name="Shape 270"/>
        <p:cNvGrpSpPr/>
        <p:nvPr/>
      </p:nvGrpSpPr>
      <p:grpSpPr>
        <a:xfrm>
          <a:off x="0" y="0"/>
          <a:ext cx="0" cy="0"/>
          <a:chOff x="0" y="0"/>
          <a:chExt cx="0" cy="0"/>
        </a:xfrm>
      </p:grpSpPr>
      <p:sp>
        <p:nvSpPr>
          <p:cNvPr id="271" name="Google Shape;271;p28"/>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2" name="Google Shape;272;p2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3" name="Google Shape;273;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4" name="Google Shape;274;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5" name="Google Shape;275;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6" name="Google Shape;276;p28"/>
          <p:cNvGrpSpPr/>
          <p:nvPr/>
        </p:nvGrpSpPr>
        <p:grpSpPr>
          <a:xfrm>
            <a:off x="8469122" y="4803781"/>
            <a:ext cx="420491" cy="137010"/>
            <a:chOff x="0" y="0"/>
            <a:chExt cx="2077525" cy="676925"/>
          </a:xfrm>
        </p:grpSpPr>
        <p:sp>
          <p:nvSpPr>
            <p:cNvPr id="277" name="Google Shape;277;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1" name="Google Shape;281;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2" name="Google Shape;282;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83" name="Shape 283"/>
        <p:cNvGrpSpPr/>
        <p:nvPr/>
      </p:nvGrpSpPr>
      <p:grpSpPr>
        <a:xfrm>
          <a:off x="0" y="0"/>
          <a:ext cx="0" cy="0"/>
          <a:chOff x="0" y="0"/>
          <a:chExt cx="0" cy="0"/>
        </a:xfrm>
      </p:grpSpPr>
      <p:sp>
        <p:nvSpPr>
          <p:cNvPr id="284" name="Google Shape;284;p2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5" name="Google Shape;285;p2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6" name="Google Shape;286;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7" name="Google Shape;287;p2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8" name="Google Shape;288;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9" name="Google Shape;289;p29"/>
          <p:cNvGrpSpPr/>
          <p:nvPr/>
        </p:nvGrpSpPr>
        <p:grpSpPr>
          <a:xfrm>
            <a:off x="8469122" y="4803781"/>
            <a:ext cx="420491" cy="137010"/>
            <a:chOff x="0" y="0"/>
            <a:chExt cx="2077525" cy="676925"/>
          </a:xfrm>
        </p:grpSpPr>
        <p:sp>
          <p:nvSpPr>
            <p:cNvPr id="290" name="Google Shape;290;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4" name="Google Shape;294;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5" name="Google Shape;295;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96" name="Shape 296"/>
        <p:cNvGrpSpPr/>
        <p:nvPr/>
      </p:nvGrpSpPr>
      <p:grpSpPr>
        <a:xfrm>
          <a:off x="0" y="0"/>
          <a:ext cx="0" cy="0"/>
          <a:chOff x="0" y="0"/>
          <a:chExt cx="0" cy="0"/>
        </a:xfrm>
      </p:grpSpPr>
      <p:sp>
        <p:nvSpPr>
          <p:cNvPr id="297" name="Google Shape;297;p30"/>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8" name="Google Shape;298;p30"/>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9" name="Google Shape;299;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00" name="Google Shape;300;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1" name="Google Shape;301;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2" name="Google Shape;302;p30"/>
          <p:cNvGrpSpPr/>
          <p:nvPr/>
        </p:nvGrpSpPr>
        <p:grpSpPr>
          <a:xfrm>
            <a:off x="8469122" y="4803781"/>
            <a:ext cx="420491" cy="137010"/>
            <a:chOff x="0" y="0"/>
            <a:chExt cx="2077525" cy="676925"/>
          </a:xfrm>
        </p:grpSpPr>
        <p:sp>
          <p:nvSpPr>
            <p:cNvPr id="303" name="Google Shape;303;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8" name="Google Shape;308;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309" name="Shape 309"/>
        <p:cNvGrpSpPr/>
        <p:nvPr/>
      </p:nvGrpSpPr>
      <p:grpSpPr>
        <a:xfrm>
          <a:off x="0" y="0"/>
          <a:ext cx="0" cy="0"/>
          <a:chOff x="0" y="0"/>
          <a:chExt cx="0" cy="0"/>
        </a:xfrm>
      </p:grpSpPr>
      <p:sp>
        <p:nvSpPr>
          <p:cNvPr id="310" name="Google Shape;310;p31"/>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311" name="Google Shape;311;p31"/>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2" name="Google Shape;312;p3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3" name="Google Shape;313;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4" name="Google Shape;314;p3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5" name="Google Shape;315;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6" name="Google Shape;316;p31"/>
          <p:cNvGrpSpPr/>
          <p:nvPr/>
        </p:nvGrpSpPr>
        <p:grpSpPr>
          <a:xfrm>
            <a:off x="8469122" y="4803781"/>
            <a:ext cx="420491" cy="137010"/>
            <a:chOff x="0" y="0"/>
            <a:chExt cx="2077525" cy="676925"/>
          </a:xfrm>
        </p:grpSpPr>
        <p:sp>
          <p:nvSpPr>
            <p:cNvPr id="317" name="Google Shape;317;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 name="Google Shape;321;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2" name="Google Shape;322;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23" name="Shape 323"/>
        <p:cNvGrpSpPr/>
        <p:nvPr/>
      </p:nvGrpSpPr>
      <p:grpSpPr>
        <a:xfrm>
          <a:off x="0" y="0"/>
          <a:ext cx="0" cy="0"/>
          <a:chOff x="0" y="0"/>
          <a:chExt cx="0" cy="0"/>
        </a:xfrm>
      </p:grpSpPr>
      <p:sp>
        <p:nvSpPr>
          <p:cNvPr id="324" name="Google Shape;324;p32"/>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5" name="Google Shape;325;p3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6" name="Google Shape;326;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7" name="Google Shape;327;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8" name="Google Shape;328;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9" name="Google Shape;329;p32"/>
          <p:cNvGrpSpPr/>
          <p:nvPr/>
        </p:nvGrpSpPr>
        <p:grpSpPr>
          <a:xfrm>
            <a:off x="8469122" y="4803781"/>
            <a:ext cx="420491" cy="137010"/>
            <a:chOff x="0" y="0"/>
            <a:chExt cx="2077525" cy="676925"/>
          </a:xfrm>
        </p:grpSpPr>
        <p:sp>
          <p:nvSpPr>
            <p:cNvPr id="330" name="Google Shape;330;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 name="Google Shape;334;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5" name="Google Shape;335;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36" name="Shape 336"/>
        <p:cNvGrpSpPr/>
        <p:nvPr/>
      </p:nvGrpSpPr>
      <p:grpSpPr>
        <a:xfrm>
          <a:off x="0" y="0"/>
          <a:ext cx="0" cy="0"/>
          <a:chOff x="0" y="0"/>
          <a:chExt cx="0" cy="0"/>
        </a:xfrm>
      </p:grpSpPr>
      <p:sp>
        <p:nvSpPr>
          <p:cNvPr id="337" name="Google Shape;337;p33"/>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8" name="Google Shape;338;p33"/>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9" name="Google Shape;339;p3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40" name="Google Shape;340;p3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1" name="Google Shape;341;p3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42" name="Google Shape;342;p33"/>
          <p:cNvGrpSpPr/>
          <p:nvPr/>
        </p:nvGrpSpPr>
        <p:grpSpPr>
          <a:xfrm>
            <a:off x="8469122" y="4803781"/>
            <a:ext cx="420491" cy="137010"/>
            <a:chOff x="0" y="0"/>
            <a:chExt cx="2077525" cy="676925"/>
          </a:xfrm>
        </p:grpSpPr>
        <p:sp>
          <p:nvSpPr>
            <p:cNvPr id="343" name="Google Shape;343;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4" name="Google Shape;344;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5" name="Google Shape;345;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49" name="Shape 349"/>
        <p:cNvGrpSpPr/>
        <p:nvPr/>
      </p:nvGrpSpPr>
      <p:grpSpPr>
        <a:xfrm>
          <a:off x="0" y="0"/>
          <a:ext cx="0" cy="0"/>
          <a:chOff x="0" y="0"/>
          <a:chExt cx="0" cy="0"/>
        </a:xfrm>
      </p:grpSpPr>
      <p:sp>
        <p:nvSpPr>
          <p:cNvPr id="350" name="Google Shape;350;p3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34"/>
          <p:cNvGrpSpPr/>
          <p:nvPr/>
        </p:nvGrpSpPr>
        <p:grpSpPr>
          <a:xfrm>
            <a:off x="8469122" y="4803781"/>
            <a:ext cx="420491" cy="137010"/>
            <a:chOff x="0" y="0"/>
            <a:chExt cx="2077525" cy="676925"/>
          </a:xfrm>
        </p:grpSpPr>
        <p:sp>
          <p:nvSpPr>
            <p:cNvPr id="352" name="Google Shape;352;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3" name="Google Shape;353;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4" name="Google Shape;354;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5" name="Google Shape;355;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6" name="Google Shape;356;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7" name="Google Shape;357;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58" name="Shape 358"/>
        <p:cNvGrpSpPr/>
        <p:nvPr/>
      </p:nvGrpSpPr>
      <p:grpSpPr>
        <a:xfrm>
          <a:off x="0" y="0"/>
          <a:ext cx="0" cy="0"/>
          <a:chOff x="0" y="0"/>
          <a:chExt cx="0" cy="0"/>
        </a:xfrm>
      </p:grpSpPr>
      <p:grpSp>
        <p:nvGrpSpPr>
          <p:cNvPr id="359" name="Google Shape;359;p35"/>
          <p:cNvGrpSpPr/>
          <p:nvPr/>
        </p:nvGrpSpPr>
        <p:grpSpPr>
          <a:xfrm>
            <a:off x="7742997" y="4803993"/>
            <a:ext cx="420491" cy="137010"/>
            <a:chOff x="0" y="0"/>
            <a:chExt cx="2077525" cy="676925"/>
          </a:xfrm>
        </p:grpSpPr>
        <p:sp>
          <p:nvSpPr>
            <p:cNvPr id="360" name="Google Shape;360;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1" name="Google Shape;361;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2" name="Google Shape;362;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3" name="Google Shape;363;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4" name="Google Shape;364;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5" name="Google Shape;365;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66" name="Google Shape;366;p35"/>
          <p:cNvGrpSpPr/>
          <p:nvPr/>
        </p:nvGrpSpPr>
        <p:grpSpPr>
          <a:xfrm>
            <a:off x="8327424" y="4803984"/>
            <a:ext cx="562213" cy="125428"/>
            <a:chOff x="238125" y="2060625"/>
            <a:chExt cx="7143750" cy="1593750"/>
          </a:xfrm>
        </p:grpSpPr>
        <p:sp>
          <p:nvSpPr>
            <p:cNvPr id="367" name="Google Shape;367;p35"/>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5"/>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5"/>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5"/>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75" name="Google Shape;375;p35"/>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76" name="Shape 376"/>
        <p:cNvGrpSpPr/>
        <p:nvPr/>
      </p:nvGrpSpPr>
      <p:grpSpPr>
        <a:xfrm>
          <a:off x="0" y="0"/>
          <a:ext cx="0" cy="0"/>
          <a:chOff x="0" y="0"/>
          <a:chExt cx="0" cy="0"/>
        </a:xfrm>
      </p:grpSpPr>
      <p:sp>
        <p:nvSpPr>
          <p:cNvPr id="377" name="Google Shape;377;p36"/>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78" name="Google Shape;378;p3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79" name="Google Shape;379;p36"/>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80" name="Google Shape;380;p36"/>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81" name="Google Shape;381;p36"/>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82" name="Google Shape;382;p36"/>
          <p:cNvGrpSpPr/>
          <p:nvPr/>
        </p:nvGrpSpPr>
        <p:grpSpPr>
          <a:xfrm>
            <a:off x="8469122" y="4803781"/>
            <a:ext cx="420491" cy="137010"/>
            <a:chOff x="0" y="0"/>
            <a:chExt cx="2077525" cy="676925"/>
          </a:xfrm>
        </p:grpSpPr>
        <p:sp>
          <p:nvSpPr>
            <p:cNvPr id="383" name="Google Shape;383;p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4" name="Google Shape;384;p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5" name="Google Shape;385;p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6" name="Google Shape;386;p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7" name="Google Shape;387;p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8" name="Google Shape;388;p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89" name="Shape 389"/>
        <p:cNvGrpSpPr/>
        <p:nvPr/>
      </p:nvGrpSpPr>
      <p:grpSpPr>
        <a:xfrm>
          <a:off x="0" y="0"/>
          <a:ext cx="0" cy="0"/>
          <a:chOff x="0" y="0"/>
          <a:chExt cx="0" cy="0"/>
        </a:xfrm>
      </p:grpSpPr>
      <p:pic>
        <p:nvPicPr>
          <p:cNvPr id="390" name="Google Shape;390;p37"/>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91" name="Google Shape;391;p37"/>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92" name="Google Shape;392;p37"/>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7"/>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7"/>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95" name="Shape 395"/>
        <p:cNvGrpSpPr/>
        <p:nvPr/>
      </p:nvGrpSpPr>
      <p:grpSpPr>
        <a:xfrm>
          <a:off x="0" y="0"/>
          <a:ext cx="0" cy="0"/>
          <a:chOff x="0" y="0"/>
          <a:chExt cx="0" cy="0"/>
        </a:xfrm>
      </p:grpSpPr>
      <p:sp>
        <p:nvSpPr>
          <p:cNvPr id="396" name="Google Shape;396;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8" name="Google Shape;398;p3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99" name="Google Shape;399;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00" name="Google Shape;400;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2" name="Google Shape;402;p38"/>
          <p:cNvGrpSpPr/>
          <p:nvPr/>
        </p:nvGrpSpPr>
        <p:grpSpPr>
          <a:xfrm>
            <a:off x="8469122" y="4803781"/>
            <a:ext cx="420491" cy="137010"/>
            <a:chOff x="0" y="0"/>
            <a:chExt cx="2077525" cy="676925"/>
          </a:xfrm>
        </p:grpSpPr>
        <p:sp>
          <p:nvSpPr>
            <p:cNvPr id="403" name="Google Shape;403;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8" name="Google Shape;408;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409" name="Shape 409"/>
        <p:cNvGrpSpPr/>
        <p:nvPr/>
      </p:nvGrpSpPr>
      <p:grpSpPr>
        <a:xfrm>
          <a:off x="0" y="0"/>
          <a:ext cx="0" cy="0"/>
          <a:chOff x="0" y="0"/>
          <a:chExt cx="0" cy="0"/>
        </a:xfrm>
      </p:grpSpPr>
      <p:sp>
        <p:nvSpPr>
          <p:cNvPr id="410" name="Google Shape;410;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411" name="Google Shape;411;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4" name="Google Shape;414;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5" name="Google Shape;415;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6" name="Google Shape;416;p39"/>
          <p:cNvGrpSpPr/>
          <p:nvPr/>
        </p:nvGrpSpPr>
        <p:grpSpPr>
          <a:xfrm>
            <a:off x="8469122" y="4803781"/>
            <a:ext cx="420491" cy="137010"/>
            <a:chOff x="0" y="0"/>
            <a:chExt cx="2077525" cy="676925"/>
          </a:xfrm>
        </p:grpSpPr>
        <p:sp>
          <p:nvSpPr>
            <p:cNvPr id="417" name="Google Shape;417;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2" name="Google Shape;422;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23" name="Shape 423"/>
        <p:cNvGrpSpPr/>
        <p:nvPr/>
      </p:nvGrpSpPr>
      <p:grpSpPr>
        <a:xfrm>
          <a:off x="0" y="0"/>
          <a:ext cx="0" cy="0"/>
          <a:chOff x="0" y="0"/>
          <a:chExt cx="0" cy="0"/>
        </a:xfrm>
      </p:grpSpPr>
      <p:sp>
        <p:nvSpPr>
          <p:cNvPr id="424" name="Google Shape;424;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26" name="Google Shape;426;p4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7" name="Google Shape;427;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8" name="Google Shape;428;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30" name="Google Shape;430;p40"/>
          <p:cNvGrpSpPr/>
          <p:nvPr/>
        </p:nvGrpSpPr>
        <p:grpSpPr>
          <a:xfrm>
            <a:off x="8469122" y="4803781"/>
            <a:ext cx="420491" cy="137010"/>
            <a:chOff x="0" y="0"/>
            <a:chExt cx="2077525" cy="676925"/>
          </a:xfrm>
        </p:grpSpPr>
        <p:sp>
          <p:nvSpPr>
            <p:cNvPr id="431" name="Google Shape;43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6" name="Google Shape;43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37" name="Shape 437"/>
        <p:cNvGrpSpPr/>
        <p:nvPr/>
      </p:nvGrpSpPr>
      <p:grpSpPr>
        <a:xfrm>
          <a:off x="0" y="0"/>
          <a:ext cx="0" cy="0"/>
          <a:chOff x="0" y="0"/>
          <a:chExt cx="0" cy="0"/>
        </a:xfrm>
      </p:grpSpPr>
      <p:sp>
        <p:nvSpPr>
          <p:cNvPr id="438" name="Google Shape;438;p4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0" name="Google Shape;440;p4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41" name="Google Shape;441;p4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42" name="Google Shape;442;p4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44" name="Google Shape;444;p41"/>
          <p:cNvGrpSpPr/>
          <p:nvPr/>
        </p:nvGrpSpPr>
        <p:grpSpPr>
          <a:xfrm>
            <a:off x="8469122" y="4803781"/>
            <a:ext cx="420491" cy="137010"/>
            <a:chOff x="0" y="0"/>
            <a:chExt cx="2077525" cy="676925"/>
          </a:xfrm>
        </p:grpSpPr>
        <p:sp>
          <p:nvSpPr>
            <p:cNvPr id="445" name="Google Shape;445;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 name="Google Shape;448;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9" name="Google Shape;449;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0" name="Google Shape;450;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51" name="Shape 451"/>
        <p:cNvGrpSpPr/>
        <p:nvPr/>
      </p:nvGrpSpPr>
      <p:grpSpPr>
        <a:xfrm>
          <a:off x="0" y="0"/>
          <a:ext cx="0" cy="0"/>
          <a:chOff x="0" y="0"/>
          <a:chExt cx="0" cy="0"/>
        </a:xfrm>
      </p:grpSpPr>
      <p:pic>
        <p:nvPicPr>
          <p:cNvPr id="452" name="Google Shape;452;p42"/>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53" name="Shape 453"/>
        <p:cNvGrpSpPr/>
        <p:nvPr/>
      </p:nvGrpSpPr>
      <p:grpSpPr>
        <a:xfrm>
          <a:off x="0" y="0"/>
          <a:ext cx="0" cy="0"/>
          <a:chOff x="0" y="0"/>
          <a:chExt cx="0" cy="0"/>
        </a:xfrm>
      </p:grpSpPr>
      <p:pic>
        <p:nvPicPr>
          <p:cNvPr id="454" name="Google Shape;454;p43"/>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55" name="Shape 455"/>
        <p:cNvGrpSpPr/>
        <p:nvPr/>
      </p:nvGrpSpPr>
      <p:grpSpPr>
        <a:xfrm>
          <a:off x="0" y="0"/>
          <a:ext cx="0" cy="0"/>
          <a:chOff x="0" y="0"/>
          <a:chExt cx="0" cy="0"/>
        </a:xfrm>
      </p:grpSpPr>
      <p:pic>
        <p:nvPicPr>
          <p:cNvPr id="456" name="Google Shape;456;p44"/>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52" name="Shape 52"/>
        <p:cNvGrpSpPr/>
        <p:nvPr/>
      </p:nvGrpSpPr>
      <p:grpSpPr>
        <a:xfrm>
          <a:off x="0" y="0"/>
          <a:ext cx="0" cy="0"/>
          <a:chOff x="0" y="0"/>
          <a:chExt cx="0" cy="0"/>
        </a:xfrm>
      </p:grpSpPr>
      <p:sp>
        <p:nvSpPr>
          <p:cNvPr id="53" name="Google Shape;53;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 name="Google Shape;54;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5" name="Google Shape;55;p7"/>
          <p:cNvGrpSpPr/>
          <p:nvPr/>
        </p:nvGrpSpPr>
        <p:grpSpPr>
          <a:xfrm>
            <a:off x="8469122" y="4803781"/>
            <a:ext cx="420491" cy="137010"/>
            <a:chOff x="0" y="0"/>
            <a:chExt cx="2077525" cy="676925"/>
          </a:xfrm>
        </p:grpSpPr>
        <p:sp>
          <p:nvSpPr>
            <p:cNvPr id="56" name="Google Shape;56;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 name="Google Shape;57;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 name="Google Shape;58;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2" name="Google Shape;62;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 name="Google Shape;63;p7"/>
          <p:cNvSpPr/>
          <p:nvPr>
            <p:ph idx="2" type="pic"/>
          </p:nvPr>
        </p:nvSpPr>
        <p:spPr>
          <a:xfrm>
            <a:off x="801850" y="1413550"/>
            <a:ext cx="964500" cy="964500"/>
          </a:xfrm>
          <a:prstGeom prst="ellipse">
            <a:avLst/>
          </a:prstGeom>
          <a:noFill/>
          <a:ln>
            <a:noFill/>
          </a:ln>
        </p:spPr>
      </p:sp>
      <p:sp>
        <p:nvSpPr>
          <p:cNvPr id="64" name="Google Shape;64;p7"/>
          <p:cNvSpPr/>
          <p:nvPr>
            <p:ph idx="3" type="pic"/>
          </p:nvPr>
        </p:nvSpPr>
        <p:spPr>
          <a:xfrm>
            <a:off x="3022600" y="1413550"/>
            <a:ext cx="964500" cy="964500"/>
          </a:xfrm>
          <a:prstGeom prst="ellipse">
            <a:avLst/>
          </a:prstGeom>
          <a:noFill/>
          <a:ln>
            <a:noFill/>
          </a:ln>
        </p:spPr>
      </p:sp>
      <p:sp>
        <p:nvSpPr>
          <p:cNvPr id="65" name="Google Shape;65;p7"/>
          <p:cNvSpPr/>
          <p:nvPr>
            <p:ph idx="4" type="pic"/>
          </p:nvPr>
        </p:nvSpPr>
        <p:spPr>
          <a:xfrm>
            <a:off x="5243350" y="1413550"/>
            <a:ext cx="964500" cy="964500"/>
          </a:xfrm>
          <a:prstGeom prst="ellipse">
            <a:avLst/>
          </a:prstGeom>
          <a:noFill/>
          <a:ln>
            <a:noFill/>
          </a:ln>
        </p:spPr>
      </p:sp>
      <p:sp>
        <p:nvSpPr>
          <p:cNvPr id="66" name="Google Shape;66;p7"/>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67" name="Shape 67"/>
        <p:cNvGrpSpPr/>
        <p:nvPr/>
      </p:nvGrpSpPr>
      <p:grpSpPr>
        <a:xfrm>
          <a:off x="0" y="0"/>
          <a:ext cx="0" cy="0"/>
          <a:chOff x="0" y="0"/>
          <a:chExt cx="0" cy="0"/>
        </a:xfrm>
      </p:grpSpPr>
      <p:sp>
        <p:nvSpPr>
          <p:cNvPr id="68" name="Google Shape;68;p8"/>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 name="Google Shape;69;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0" name="Google Shape;70;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 name="Google Shape;71;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2" name="Google Shape;72;p8"/>
          <p:cNvGrpSpPr/>
          <p:nvPr/>
        </p:nvGrpSpPr>
        <p:grpSpPr>
          <a:xfrm>
            <a:off x="8469122" y="4803781"/>
            <a:ext cx="420491" cy="137010"/>
            <a:chOff x="0" y="0"/>
            <a:chExt cx="2077525" cy="676925"/>
          </a:xfrm>
        </p:grpSpPr>
        <p:sp>
          <p:nvSpPr>
            <p:cNvPr id="73" name="Google Shape;73;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 name="Google Shape;78;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 name="Google Shape;79;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80" name="Shape 80"/>
        <p:cNvGrpSpPr/>
        <p:nvPr/>
      </p:nvGrpSpPr>
      <p:grpSpPr>
        <a:xfrm>
          <a:off x="0" y="0"/>
          <a:ext cx="0" cy="0"/>
          <a:chOff x="0" y="0"/>
          <a:chExt cx="0" cy="0"/>
        </a:xfrm>
      </p:grpSpPr>
      <p:sp>
        <p:nvSpPr>
          <p:cNvPr id="81" name="Google Shape;81;p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82" name="Google Shape;82;p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3" name="Google Shape;83;p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4" name="Google Shape;84;p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 name="Google Shape;85;p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6" name="Google Shape;86;p9"/>
          <p:cNvGrpSpPr/>
          <p:nvPr/>
        </p:nvGrpSpPr>
        <p:grpSpPr>
          <a:xfrm>
            <a:off x="8469122" y="4803781"/>
            <a:ext cx="420491" cy="137010"/>
            <a:chOff x="0" y="0"/>
            <a:chExt cx="2077525" cy="676925"/>
          </a:xfrm>
        </p:grpSpPr>
        <p:sp>
          <p:nvSpPr>
            <p:cNvPr id="87" name="Google Shape;87;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 name="Google Shape;91;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 name="Google Shape;92;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3" name="Shape 93"/>
        <p:cNvGrpSpPr/>
        <p:nvPr/>
      </p:nvGrpSpPr>
      <p:grpSpPr>
        <a:xfrm>
          <a:off x="0" y="0"/>
          <a:ext cx="0" cy="0"/>
          <a:chOff x="0" y="0"/>
          <a:chExt cx="0" cy="0"/>
        </a:xfrm>
      </p:grpSpPr>
      <p:grpSp>
        <p:nvGrpSpPr>
          <p:cNvPr id="94" name="Google Shape;94;p10"/>
          <p:cNvGrpSpPr/>
          <p:nvPr/>
        </p:nvGrpSpPr>
        <p:grpSpPr>
          <a:xfrm>
            <a:off x="8469122" y="4803781"/>
            <a:ext cx="420491" cy="137010"/>
            <a:chOff x="0" y="0"/>
            <a:chExt cx="2077525" cy="676925"/>
          </a:xfrm>
        </p:grpSpPr>
        <p:sp>
          <p:nvSpPr>
            <p:cNvPr id="95" name="Google Shape;95;p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 name="Google Shape;96;p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 name="Google Shape;97;p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45"/>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462" name="Google Shape;462;p45"/>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515" name="Shape 515"/>
        <p:cNvGrpSpPr/>
        <p:nvPr/>
      </p:nvGrpSpPr>
      <p:grpSpPr>
        <a:xfrm>
          <a:off x="0" y="0"/>
          <a:ext cx="0" cy="0"/>
          <a:chOff x="0" y="0"/>
          <a:chExt cx="0" cy="0"/>
        </a:xfrm>
      </p:grpSpPr>
      <p:sp>
        <p:nvSpPr>
          <p:cNvPr id="516" name="Google Shape;516;p54"/>
          <p:cNvSpPr txBox="1"/>
          <p:nvPr/>
        </p:nvSpPr>
        <p:spPr>
          <a:xfrm>
            <a:off x="375525" y="933125"/>
            <a:ext cx="8352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nnx.display(optimizer)</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517" name="Google Shape;517;p5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optimizer and metrics</a:t>
            </a:r>
            <a:endParaRPr>
              <a:solidFill>
                <a:schemeClr val="lt2"/>
              </a:solidFill>
            </a:endParaRPr>
          </a:p>
        </p:txBody>
      </p:sp>
      <p:pic>
        <p:nvPicPr>
          <p:cNvPr id="518" name="Google Shape;518;p54" title="Screenshot 2025-04-27 at 17.18.16.png"/>
          <p:cNvPicPr preferRelativeResize="0"/>
          <p:nvPr/>
        </p:nvPicPr>
        <p:blipFill>
          <a:blip r:embed="rId3">
            <a:alphaModFix/>
          </a:blip>
          <a:stretch>
            <a:fillRect/>
          </a:stretch>
        </p:blipFill>
        <p:spPr>
          <a:xfrm>
            <a:off x="152400" y="1732025"/>
            <a:ext cx="8839199" cy="24686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522" name="Shape 522"/>
        <p:cNvGrpSpPr/>
        <p:nvPr/>
      </p:nvGrpSpPr>
      <p:grpSpPr>
        <a:xfrm>
          <a:off x="0" y="0"/>
          <a:ext cx="0" cy="0"/>
          <a:chOff x="0" y="0"/>
          <a:chExt cx="0" cy="0"/>
        </a:xfrm>
      </p:grpSpPr>
      <p:sp>
        <p:nvSpPr>
          <p:cNvPr id="523" name="Google Shape;523;p55"/>
          <p:cNvSpPr txBox="1"/>
          <p:nvPr/>
        </p:nvSpPr>
        <p:spPr>
          <a:xfrm>
            <a:off x="375525" y="856925"/>
            <a:ext cx="83526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loss_fn</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logits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model(batch[</a:t>
            </a:r>
            <a:r>
              <a:rPr lang="en" sz="950">
                <a:solidFill>
                  <a:srgbClr val="9CCC65"/>
                </a:solidFill>
                <a:latin typeface="Roboto Mono"/>
                <a:ea typeface="Roboto Mono"/>
                <a:cs typeface="Roboto Mono"/>
                <a:sym typeface="Roboto Mono"/>
              </a:rPr>
              <a:t>'image'</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optax.softmax_cross_entropy_with_integer_labels(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FBC02D"/>
                </a:solidFill>
                <a:latin typeface="Roboto Mono"/>
                <a:ea typeface="Roboto Mono"/>
                <a:cs typeface="Roboto Mono"/>
                <a:sym typeface="Roboto Mono"/>
              </a:rPr>
              <a:t>    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).mean()</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  return</a:t>
            </a:r>
            <a:r>
              <a:rPr lang="en" sz="950">
                <a:solidFill>
                  <a:srgbClr val="ECEFF1"/>
                </a:solidFill>
                <a:latin typeface="Roboto Mono"/>
                <a:ea typeface="Roboto Mono"/>
                <a:cs typeface="Roboto Mono"/>
                <a:sym typeface="Roboto Mono"/>
              </a:rPr>
              <a:t> loss, logits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nnx</a:t>
            </a: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jit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train_step</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optimizer: nnx.Optimizer, metrics: nnx.MultiMetric,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9CCC65"/>
                </a:solidFill>
                <a:latin typeface="Roboto Mono"/>
                <a:ea typeface="Roboto Mono"/>
                <a:cs typeface="Roboto Mono"/>
                <a:sym typeface="Roboto Mono"/>
              </a:rPr>
              <a:t>  """Train for a single step."""</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grad_fn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nnx.value_and_grad(loss_fn, </a:t>
            </a:r>
            <a:r>
              <a:rPr lang="en" sz="950">
                <a:solidFill>
                  <a:srgbClr val="FBC02D"/>
                </a:solidFill>
                <a:latin typeface="Roboto Mono"/>
                <a:ea typeface="Roboto Mono"/>
                <a:cs typeface="Roboto Mono"/>
                <a:sym typeface="Roboto Mono"/>
              </a:rPr>
              <a:t>has_aux</a:t>
            </a:r>
            <a:r>
              <a:rPr lang="en" sz="950">
                <a:solidFill>
                  <a:srgbClr val="4DD0E1"/>
                </a:solidFill>
                <a:latin typeface="Roboto Mono"/>
                <a:ea typeface="Roboto Mono"/>
                <a:cs typeface="Roboto Mono"/>
                <a:sym typeface="Roboto Mono"/>
              </a:rPr>
              <a:t>=</a:t>
            </a:r>
            <a:r>
              <a:rPr lang="en" sz="950">
                <a:solidFill>
                  <a:srgbClr val="FBC02D"/>
                </a:solidFill>
                <a:latin typeface="Roboto Mono"/>
                <a:ea typeface="Roboto Mono"/>
                <a:cs typeface="Roboto Mono"/>
                <a:sym typeface="Roboto Mono"/>
              </a:rPr>
              <a:t>True</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logits), grads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grad_fn(model,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metrics.update(</a:t>
            </a:r>
            <a:r>
              <a:rPr lang="en" sz="950">
                <a:solidFill>
                  <a:srgbClr val="FBC02D"/>
                </a:solidFill>
                <a:latin typeface="Roboto Mono"/>
                <a:ea typeface="Roboto Mono"/>
                <a:cs typeface="Roboto Mono"/>
                <a:sym typeface="Roboto Mono"/>
              </a:rPr>
              <a:t>loss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loss, </a:t>
            </a:r>
            <a:r>
              <a:rPr lang="en" sz="950">
                <a:solidFill>
                  <a:srgbClr val="FBC02D"/>
                </a:solidFill>
                <a:latin typeface="Roboto Mono"/>
                <a:ea typeface="Roboto Mono"/>
                <a:cs typeface="Roboto Mono"/>
                <a:sym typeface="Roboto Mono"/>
              </a:rPr>
              <a:t>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  </a:t>
            </a:r>
            <a:r>
              <a:rPr lang="en" sz="950">
                <a:solidFill>
                  <a:srgbClr val="F06292"/>
                </a:solidFill>
                <a:latin typeface="Roboto Mono"/>
                <a:ea typeface="Roboto Mono"/>
                <a:cs typeface="Roboto Mono"/>
                <a:sym typeface="Roboto Mono"/>
              </a:rPr>
              <a:t># In-place updates.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optimizer.update(grads)  </a:t>
            </a:r>
            <a:r>
              <a:rPr lang="en" sz="950">
                <a:solidFill>
                  <a:srgbClr val="F06292"/>
                </a:solidFill>
                <a:latin typeface="Roboto Mono"/>
                <a:ea typeface="Roboto Mono"/>
                <a:cs typeface="Roboto Mono"/>
                <a:sym typeface="Roboto Mono"/>
              </a:rPr>
              <a:t># In-place updates.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nnx</a:t>
            </a: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jit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eval_step</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metrics: nnx.MultiMetric,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logits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loss_fn(model,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metrics.update(</a:t>
            </a:r>
            <a:r>
              <a:rPr lang="en" sz="950">
                <a:solidFill>
                  <a:srgbClr val="FBC02D"/>
                </a:solidFill>
                <a:latin typeface="Roboto Mono"/>
                <a:ea typeface="Roboto Mono"/>
                <a:cs typeface="Roboto Mono"/>
                <a:sym typeface="Roboto Mono"/>
              </a:rPr>
              <a:t>loss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loss, </a:t>
            </a:r>
            <a:r>
              <a:rPr lang="en" sz="950">
                <a:solidFill>
                  <a:srgbClr val="FBC02D"/>
                </a:solidFill>
                <a:latin typeface="Roboto Mono"/>
                <a:ea typeface="Roboto Mono"/>
                <a:cs typeface="Roboto Mono"/>
                <a:sym typeface="Roboto Mono"/>
              </a:rPr>
              <a:t>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  </a:t>
            </a:r>
            <a:r>
              <a:rPr lang="en" sz="950">
                <a:solidFill>
                  <a:srgbClr val="F06292"/>
                </a:solidFill>
                <a:latin typeface="Roboto Mono"/>
                <a:ea typeface="Roboto Mono"/>
                <a:cs typeface="Roboto Mono"/>
                <a:sym typeface="Roboto Mono"/>
              </a:rPr>
              <a:t># In-place updates.</a:t>
            </a:r>
            <a:endParaRPr sz="950">
              <a:solidFill>
                <a:srgbClr val="ECEFF1"/>
              </a:solidFill>
              <a:latin typeface="Roboto Mono"/>
              <a:ea typeface="Roboto Mono"/>
              <a:cs typeface="Roboto Mono"/>
              <a:sym typeface="Roboto Mono"/>
            </a:endParaRPr>
          </a:p>
        </p:txBody>
      </p:sp>
      <p:sp>
        <p:nvSpPr>
          <p:cNvPr id="524" name="Google Shape;524;p5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training step functions</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528" name="Shape 528"/>
        <p:cNvGrpSpPr/>
        <p:nvPr/>
      </p:nvGrpSpPr>
      <p:grpSpPr>
        <a:xfrm>
          <a:off x="0" y="0"/>
          <a:ext cx="0" cy="0"/>
          <a:chOff x="0" y="0"/>
          <a:chExt cx="0" cy="0"/>
        </a:xfrm>
      </p:grpSpPr>
      <p:sp>
        <p:nvSpPr>
          <p:cNvPr id="529" name="Google Shape;529;p56"/>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epoch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range(num_epochs):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batch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train_dl: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train_step</a:t>
            </a:r>
            <a:r>
              <a:rPr lang="en" sz="1200">
                <a:solidFill>
                  <a:srgbClr val="ECEFF1"/>
                </a:solidFill>
                <a:latin typeface="Roboto Mono"/>
                <a:ea typeface="Roboto Mono"/>
                <a:cs typeface="Roboto Mono"/>
                <a:sym typeface="Roboto Mono"/>
              </a:rPr>
              <a:t>(model, optimizer, metrics, 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&gt;</a:t>
            </a:r>
            <a:r>
              <a:rPr lang="en" sz="1200">
                <a:solidFill>
                  <a:srgbClr val="FBC02D"/>
                </a:solidFill>
                <a:latin typeface="Roboto Mono"/>
                <a:ea typeface="Roboto Mono"/>
                <a:cs typeface="Roboto Mono"/>
                <a:sym typeface="Roboto Mono"/>
              </a:rPr>
              <a:t> 0</a:t>
            </a:r>
            <a:r>
              <a:rPr lang="en" sz="1200">
                <a:solidFill>
                  <a:srgbClr val="4DD0E1"/>
                </a:solidFill>
                <a:latin typeface="Roboto Mono"/>
                <a:ea typeface="Roboto Mono"/>
                <a:cs typeface="Roboto Mono"/>
                <a:sym typeface="Roboto Mono"/>
              </a:rPr>
              <a:t> and</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eval_every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a:t>
            </a:r>
            <a:r>
              <a:rPr lang="en" sz="1200">
                <a:solidFill>
                  <a:srgbClr val="4DD0E1"/>
                </a:solidFill>
                <a:latin typeface="Roboto Mono"/>
                <a:ea typeface="Roboto Mono"/>
                <a:cs typeface="Roboto Mono"/>
                <a:sym typeface="Roboto Mono"/>
              </a:rPr>
              <a:t> or</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metric, value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metrics.compute().items():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metrics_history[</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'train_</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metric</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].append(value)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metrics.reset()  </a:t>
            </a:r>
            <a:r>
              <a:rPr lang="en" sz="1200">
                <a:solidFill>
                  <a:srgbClr val="F06292"/>
                </a:solidFill>
                <a:latin typeface="Roboto Mono"/>
                <a:ea typeface="Roboto Mono"/>
                <a:cs typeface="Roboto Mono"/>
                <a:sym typeface="Roboto Mono"/>
              </a:rPr>
              <a:t># Reset the metrics for the test set.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test_batch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test_dl: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eval_step(model, metrics, test_batch)</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p:txBody>
      </p:sp>
      <p:sp>
        <p:nvSpPr>
          <p:cNvPr id="530" name="Google Shape;530;p5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Create the training loop</a:t>
            </a:r>
            <a:endParaRPr>
              <a:solidFill>
                <a:schemeClr val="lt2"/>
              </a:solidFill>
            </a:endParaRPr>
          </a:p>
        </p:txBody>
      </p:sp>
      <p:pic>
        <p:nvPicPr>
          <p:cNvPr id="531" name="Google Shape;531;p56" title="Screenshot 2025-05-05 at 14.01.18.png"/>
          <p:cNvPicPr preferRelativeResize="0"/>
          <p:nvPr/>
        </p:nvPicPr>
        <p:blipFill>
          <a:blip r:embed="rId3">
            <a:alphaModFix/>
          </a:blip>
          <a:stretch>
            <a:fillRect/>
          </a:stretch>
        </p:blipFill>
        <p:spPr>
          <a:xfrm>
            <a:off x="6988775" y="540775"/>
            <a:ext cx="2052950" cy="1537600"/>
          </a:xfrm>
          <a:prstGeom prst="rect">
            <a:avLst/>
          </a:prstGeom>
          <a:noFill/>
          <a:ln>
            <a:noFill/>
          </a:ln>
        </p:spPr>
      </p:pic>
      <p:pic>
        <p:nvPicPr>
          <p:cNvPr id="532" name="Google Shape;532;p56" title="Screenshot 2025-05-05 at 14.02.18.png"/>
          <p:cNvPicPr preferRelativeResize="0"/>
          <p:nvPr/>
        </p:nvPicPr>
        <p:blipFill>
          <a:blip r:embed="rId4">
            <a:alphaModFix/>
          </a:blip>
          <a:stretch>
            <a:fillRect/>
          </a:stretch>
        </p:blipFill>
        <p:spPr>
          <a:xfrm>
            <a:off x="6988778" y="2487485"/>
            <a:ext cx="2052950" cy="15300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536" name="Shape 536"/>
        <p:cNvGrpSpPr/>
        <p:nvPr/>
      </p:nvGrpSpPr>
      <p:grpSpPr>
        <a:xfrm>
          <a:off x="0" y="0"/>
          <a:ext cx="0" cy="0"/>
          <a:chOff x="0" y="0"/>
          <a:chExt cx="0" cy="0"/>
        </a:xfrm>
      </p:grpSpPr>
      <p:sp>
        <p:nvSpPr>
          <p:cNvPr id="537" name="Google Shape;537;p57"/>
          <p:cNvSpPr txBox="1"/>
          <p:nvPr/>
        </p:nvSpPr>
        <p:spPr>
          <a:xfrm>
            <a:off x="375525" y="933125"/>
            <a:ext cx="8352600" cy="398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model.eval() </a:t>
            </a:r>
            <a:r>
              <a:rPr lang="en" sz="1050">
                <a:solidFill>
                  <a:srgbClr val="F06292"/>
                </a:solidFill>
                <a:latin typeface="Roboto Mono"/>
                <a:ea typeface="Roboto Mono"/>
                <a:cs typeface="Roboto Mono"/>
                <a:sym typeface="Roboto Mono"/>
              </a:rPr>
              <a:t># Switch to evaluation mode.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nnx</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jit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pred_step</a:t>
            </a:r>
            <a:r>
              <a:rPr lang="en" sz="1050">
                <a:solidFill>
                  <a:srgbClr val="ECEFF1"/>
                </a:solidFill>
                <a:latin typeface="Roboto Mono"/>
                <a:ea typeface="Roboto Mono"/>
                <a:cs typeface="Roboto Mono"/>
                <a:sym typeface="Roboto Mono"/>
              </a:rPr>
              <a:t>(model: </a:t>
            </a:r>
            <a:r>
              <a:rPr lang="en" sz="1050">
                <a:solidFill>
                  <a:srgbClr val="FBC02D"/>
                </a:solidFill>
                <a:latin typeface="Roboto Mono"/>
                <a:ea typeface="Roboto Mono"/>
                <a:cs typeface="Roboto Mono"/>
                <a:sym typeface="Roboto Mono"/>
              </a:rPr>
              <a:t>CNN</a:t>
            </a:r>
            <a:r>
              <a:rPr lang="en" sz="1050">
                <a:solidFill>
                  <a:srgbClr val="ECEFF1"/>
                </a:solidFill>
                <a:latin typeface="Roboto Mono"/>
                <a:ea typeface="Roboto Mono"/>
                <a:cs typeface="Roboto Mono"/>
                <a:sym typeface="Roboto Mono"/>
              </a:rPr>
              <a:t>, batch):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logits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model(batch[</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logits.argmax(</a:t>
            </a:r>
            <a:r>
              <a:rPr lang="en" sz="1050">
                <a:solidFill>
                  <a:srgbClr val="FBC02D"/>
                </a:solidFill>
                <a:latin typeface="Roboto Mono"/>
                <a:ea typeface="Roboto Mono"/>
                <a:cs typeface="Roboto Mono"/>
                <a:sym typeface="Roboto Mono"/>
              </a:rPr>
              <a:t>axis</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test_batch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next(iter(test_dl))</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pred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pred_step(model, test_batch)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fig, axs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plt.subplots(</a:t>
            </a:r>
            <a:r>
              <a:rPr lang="en" sz="1050">
                <a:solidFill>
                  <a:srgbClr val="FBC02D"/>
                </a:solidFill>
                <a:latin typeface="Roboto Mono"/>
                <a:ea typeface="Roboto Mono"/>
                <a:cs typeface="Roboto Mono"/>
                <a:sym typeface="Roboto Mono"/>
              </a:rPr>
              <a:t>5</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5</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figsize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12</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for</a:t>
            </a:r>
            <a:r>
              <a:rPr lang="en" sz="1050">
                <a:solidFill>
                  <a:srgbClr val="ECEFF1"/>
                </a:solidFill>
                <a:latin typeface="Roboto Mono"/>
                <a:ea typeface="Roboto Mono"/>
                <a:cs typeface="Roboto Mono"/>
                <a:sym typeface="Roboto Mono"/>
              </a:rPr>
              <a:t> i, ax </a:t>
            </a:r>
            <a:r>
              <a:rPr lang="en" sz="1050">
                <a:solidFill>
                  <a:srgbClr val="4DD0E1"/>
                </a:solidFill>
                <a:latin typeface="Roboto Mono"/>
                <a:ea typeface="Roboto Mono"/>
                <a:cs typeface="Roboto Mono"/>
                <a:sym typeface="Roboto Mono"/>
              </a:rPr>
              <a:t>in</a:t>
            </a:r>
            <a:r>
              <a:rPr lang="en" sz="1050">
                <a:solidFill>
                  <a:srgbClr val="ECEFF1"/>
                </a:solidFill>
                <a:latin typeface="Roboto Mono"/>
                <a:ea typeface="Roboto Mono"/>
                <a:cs typeface="Roboto Mono"/>
                <a:sym typeface="Roboto Mono"/>
              </a:rPr>
              <a:t> enumerate(axs.flatten()):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ax.imshow(test_batch[</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][i, </a:t>
            </a:r>
            <a:r>
              <a:rPr lang="en" sz="1050">
                <a:solidFill>
                  <a:srgbClr val="FBC02D"/>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cmap</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'gray'</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ax.set_title(</a:t>
            </a:r>
            <a:r>
              <a:rPr lang="en" sz="1050">
                <a:solidFill>
                  <a:srgbClr val="4DD0E1"/>
                </a:solidFill>
                <a:latin typeface="Roboto Mono"/>
                <a:ea typeface="Roboto Mono"/>
                <a:cs typeface="Roboto Mono"/>
                <a:sym typeface="Roboto Mono"/>
              </a:rPr>
              <a:t>f</a:t>
            </a:r>
            <a:r>
              <a:rPr lang="en" sz="1050">
                <a:solidFill>
                  <a:srgbClr val="9CCC65"/>
                </a:solidFill>
                <a:latin typeface="Roboto Mono"/>
                <a:ea typeface="Roboto Mono"/>
                <a:cs typeface="Roboto Mono"/>
                <a:sym typeface="Roboto Mono"/>
              </a:rPr>
              <a:t>'label=</a:t>
            </a:r>
            <a:r>
              <a:rPr lang="en" sz="1050">
                <a:solidFill>
                  <a:srgbClr val="FBC02D"/>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pred[i]</a:t>
            </a:r>
            <a:r>
              <a:rPr lang="en" sz="1050">
                <a:solidFill>
                  <a:srgbClr val="FBC02D"/>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ax.axis(</a:t>
            </a:r>
            <a:r>
              <a:rPr lang="en" sz="1050">
                <a:solidFill>
                  <a:srgbClr val="9CCC65"/>
                </a:solidFill>
                <a:latin typeface="Roboto Mono"/>
                <a:ea typeface="Roboto Mono"/>
                <a:cs typeface="Roboto Mono"/>
                <a:sym typeface="Roboto Mono"/>
              </a:rPr>
              <a:t>'off'</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4DD0E1"/>
              </a:solidFill>
              <a:latin typeface="Roboto Mono"/>
              <a:ea typeface="Roboto Mono"/>
              <a:cs typeface="Roboto Mono"/>
              <a:sym typeface="Roboto Mono"/>
            </a:endParaRPr>
          </a:p>
        </p:txBody>
      </p:sp>
      <p:sp>
        <p:nvSpPr>
          <p:cNvPr id="538" name="Google Shape;538;p57"/>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Run a few test images</a:t>
            </a:r>
            <a:endParaRPr>
              <a:solidFill>
                <a:schemeClr val="lt2"/>
              </a:solidFill>
            </a:endParaRPr>
          </a:p>
        </p:txBody>
      </p:sp>
      <p:pic>
        <p:nvPicPr>
          <p:cNvPr id="539" name="Google Shape;539;p57" title="Screenshot 2025-05-05 at 14.03.44.png"/>
          <p:cNvPicPr preferRelativeResize="0"/>
          <p:nvPr/>
        </p:nvPicPr>
        <p:blipFill>
          <a:blip r:embed="rId3">
            <a:alphaModFix/>
          </a:blip>
          <a:stretch>
            <a:fillRect/>
          </a:stretch>
        </p:blipFill>
        <p:spPr>
          <a:xfrm>
            <a:off x="5186648" y="714175"/>
            <a:ext cx="3957350" cy="3981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545" name="Google Shape;545;p58"/>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546" name="Google Shape;546;p58"/>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392925" y="1049175"/>
            <a:ext cx="7831200" cy="1279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MNIST</a:t>
            </a:r>
            <a:r>
              <a:rPr lang="en"/>
              <a:t>:</a:t>
            </a:r>
            <a:endParaRPr/>
          </a:p>
          <a:p>
            <a:pPr indent="0" lvl="0" marL="0" rtl="0" algn="l">
              <a:spcBef>
                <a:spcPts val="0"/>
              </a:spcBef>
              <a:spcAft>
                <a:spcPts val="0"/>
              </a:spcAft>
              <a:buNone/>
            </a:pPr>
            <a:r>
              <a:rPr lang="en" sz="2400">
                <a:solidFill>
                  <a:schemeClr val="dk1"/>
                </a:solidFill>
              </a:rPr>
              <a:t>An introductory example using NNX</a:t>
            </a:r>
            <a:endParaRPr/>
          </a:p>
        </p:txBody>
      </p:sp>
      <p:sp>
        <p:nvSpPr>
          <p:cNvPr id="468" name="Google Shape;468;p4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Build and train a simple CNN with NNX</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472" name="Shape 472"/>
        <p:cNvGrpSpPr/>
        <p:nvPr/>
      </p:nvGrpSpPr>
      <p:grpSpPr>
        <a:xfrm>
          <a:off x="0" y="0"/>
          <a:ext cx="0" cy="0"/>
          <a:chOff x="0" y="0"/>
          <a:chExt cx="0" cy="0"/>
        </a:xfrm>
      </p:grpSpPr>
      <p:sp>
        <p:nvSpPr>
          <p:cNvPr id="473" name="Google Shape;473;p47"/>
          <p:cNvSpPr txBox="1"/>
          <p:nvPr/>
        </p:nvSpPr>
        <p:spPr>
          <a:xfrm>
            <a:off x="375525" y="933125"/>
            <a:ext cx="8558400" cy="27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#!wget -nc https://huggingface.co/datasets/ylecun/mnist/resolve/main/mnist/train-00000-of-00001.parquet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#!wget -nc https://huggingface.co/datasets/ylecun/mnist/resolve/main/mnist/test-00000-of-00001.parquet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import</a:t>
            </a:r>
            <a:r>
              <a:rPr lang="en" sz="1050">
                <a:solidFill>
                  <a:srgbClr val="ECEFF1"/>
                </a:solidFill>
                <a:latin typeface="Roboto Mono"/>
                <a:ea typeface="Roboto Mono"/>
                <a:cs typeface="Roboto Mono"/>
                <a:sym typeface="Roboto Mono"/>
              </a:rPr>
              <a:t> pandas </a:t>
            </a:r>
            <a:r>
              <a:rPr lang="en" sz="1050">
                <a:solidFill>
                  <a:srgbClr val="4DD0E1"/>
                </a:solidFill>
                <a:latin typeface="Roboto Mono"/>
                <a:ea typeface="Roboto Mono"/>
                <a:cs typeface="Roboto Mono"/>
                <a:sym typeface="Roboto Mono"/>
              </a:rPr>
              <a:t>as</a:t>
            </a:r>
            <a:r>
              <a:rPr lang="en" sz="1050">
                <a:solidFill>
                  <a:srgbClr val="ECEFF1"/>
                </a:solidFill>
                <a:latin typeface="Roboto Mono"/>
                <a:ea typeface="Roboto Mono"/>
                <a:cs typeface="Roboto Mono"/>
                <a:sym typeface="Roboto Mono"/>
              </a:rPr>
              <a:t> pd</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train_file_path </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 '/content/train-00000-of-00001.parquet'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test_file_path </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 '/content/test-00000-of-00001.parquet'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mnist_train_df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pd.read_parquet(train_file_path)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mnist_test_df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pd.read_parquet(test_file_path)</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p:txBody>
      </p:sp>
      <p:sp>
        <p:nvSpPr>
          <p:cNvPr id="474" name="Google Shape;474;p47"/>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Download the MNIST dataset</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478" name="Shape 478"/>
        <p:cNvGrpSpPr/>
        <p:nvPr/>
      </p:nvGrpSpPr>
      <p:grpSpPr>
        <a:xfrm>
          <a:off x="0" y="0"/>
          <a:ext cx="0" cy="0"/>
          <a:chOff x="0" y="0"/>
          <a:chExt cx="0" cy="0"/>
        </a:xfrm>
      </p:grpSpPr>
      <p:sp>
        <p:nvSpPr>
          <p:cNvPr id="479" name="Google Shape;479;p48"/>
          <p:cNvSpPr txBox="1"/>
          <p:nvPr/>
        </p:nvSpPr>
        <p:spPr>
          <a:xfrm>
            <a:off x="375525" y="933125"/>
            <a:ext cx="8558400" cy="422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class</a:t>
            </a:r>
            <a:r>
              <a:rPr lang="en" sz="1050">
                <a:solidFill>
                  <a:srgbClr val="CE93D8"/>
                </a:solidFill>
                <a:latin typeface="Roboto Mono"/>
                <a:ea typeface="Roboto Mono"/>
                <a:cs typeface="Roboto Mono"/>
                <a:sym typeface="Roboto Mono"/>
              </a:rPr>
              <a:t> Dataset</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__init__(self, 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__len__(self):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len(</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__getitem__(self, index):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convert_to_numpy(</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.df.iloc[index])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convert_to_numpy</a:t>
            </a:r>
            <a:r>
              <a:rPr lang="en" sz="1050">
                <a:solidFill>
                  <a:srgbClr val="ECEFF1"/>
                </a:solidFill>
                <a:latin typeface="Roboto Mono"/>
                <a:ea typeface="Roboto Mono"/>
                <a:cs typeface="Roboto Mono"/>
                <a:sym typeface="Roboto Mono"/>
              </a:rPr>
              <a:t>(data_dict):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png_bytes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data_dict[</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'bytes'</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image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Image.open(io.BytesIO(png_bytes))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image_array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np.array(image, </a:t>
            </a:r>
            <a:r>
              <a:rPr lang="en" sz="1050">
                <a:solidFill>
                  <a:srgbClr val="FBC02D"/>
                </a:solidFill>
                <a:latin typeface="Roboto Mono"/>
                <a:ea typeface="Roboto Mono"/>
                <a:cs typeface="Roboto Mono"/>
                <a:sym typeface="Roboto Mono"/>
              </a:rPr>
              <a:t>dtype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np.float32)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255.0</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label_array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np.array(data_dict[</a:t>
            </a:r>
            <a:r>
              <a:rPr lang="en" sz="1050">
                <a:solidFill>
                  <a:srgbClr val="9CCC65"/>
                </a:solidFill>
                <a:latin typeface="Roboto Mono"/>
                <a:ea typeface="Roboto Mono"/>
                <a:cs typeface="Roboto Mono"/>
                <a:sym typeface="Roboto Mono"/>
              </a:rPr>
              <a:t>'label'</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:image_array[:,:,np.newaxis], </a:t>
            </a:r>
            <a:r>
              <a:rPr lang="en" sz="1050">
                <a:solidFill>
                  <a:srgbClr val="9CCC65"/>
                </a:solidFill>
                <a:latin typeface="Roboto Mono"/>
                <a:ea typeface="Roboto Mono"/>
                <a:cs typeface="Roboto Mono"/>
                <a:sym typeface="Roboto Mono"/>
              </a:rPr>
              <a:t>'label'</a:t>
            </a:r>
            <a:r>
              <a:rPr lang="en" sz="1050">
                <a:solidFill>
                  <a:srgbClr val="ECEFF1"/>
                </a:solidFill>
                <a:latin typeface="Roboto Mono"/>
                <a:ea typeface="Roboto Mono"/>
                <a:cs typeface="Roboto Mono"/>
                <a:sym typeface="Roboto Mono"/>
              </a:rPr>
              <a:t>:label_array}</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F06292"/>
              </a:solidFill>
              <a:latin typeface="Roboto Mono"/>
              <a:ea typeface="Roboto Mono"/>
              <a:cs typeface="Roboto Mono"/>
              <a:sym typeface="Roboto Mono"/>
            </a:endParaRPr>
          </a:p>
        </p:txBody>
      </p:sp>
      <p:sp>
        <p:nvSpPr>
          <p:cNvPr id="480" name="Google Shape;480;p4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Get the datasets ready</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484" name="Shape 484"/>
        <p:cNvGrpSpPr/>
        <p:nvPr/>
      </p:nvGrpSpPr>
      <p:grpSpPr>
        <a:xfrm>
          <a:off x="0" y="0"/>
          <a:ext cx="0" cy="0"/>
          <a:chOff x="0" y="0"/>
          <a:chExt cx="0" cy="0"/>
        </a:xfrm>
      </p:grpSpPr>
      <p:sp>
        <p:nvSpPr>
          <p:cNvPr id="485" name="Google Shape;485;p49"/>
          <p:cNvSpPr txBox="1"/>
          <p:nvPr/>
        </p:nvSpPr>
        <p:spPr>
          <a:xfrm>
            <a:off x="375525" y="933125"/>
            <a:ext cx="8558400" cy="426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mnist_train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Dataset(mnist_train_df)</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mnist_test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Dataset(mnist_test_df)</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sampler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.SequentialSampler(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num_records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len(mnist_train),</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shard_options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.NoSharding())</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train_dl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.DataLoader(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data_source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mnist_train,</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sampler</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operations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.Batch(</a:t>
            </a:r>
            <a:r>
              <a:rPr lang="en" sz="1000">
                <a:solidFill>
                  <a:srgbClr val="FBC02D"/>
                </a:solidFill>
                <a:latin typeface="Roboto Mono"/>
                <a:ea typeface="Roboto Mono"/>
                <a:cs typeface="Roboto Mono"/>
                <a:sym typeface="Roboto Mono"/>
              </a:rPr>
              <a:t>batch_size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batch_size, </a:t>
            </a:r>
            <a:r>
              <a:rPr lang="en" sz="1000">
                <a:solidFill>
                  <a:srgbClr val="FBC02D"/>
                </a:solidFill>
                <a:latin typeface="Roboto Mono"/>
                <a:ea typeface="Roboto Mono"/>
                <a:cs typeface="Roboto Mono"/>
                <a:sym typeface="Roboto Mono"/>
              </a:rPr>
              <a:t>drop_remainder</a:t>
            </a:r>
            <a:r>
              <a:rPr lang="en" sz="1000">
                <a:solidFill>
                  <a:srgbClr val="4DD0E1"/>
                </a:solidFill>
                <a:latin typeface="Roboto Mono"/>
                <a:ea typeface="Roboto Mono"/>
                <a:cs typeface="Roboto Mono"/>
                <a:sym typeface="Roboto Mono"/>
              </a:rPr>
              <a:t>=</a:t>
            </a:r>
            <a:r>
              <a:rPr lang="en" sz="1000">
                <a:solidFill>
                  <a:srgbClr val="FBC02D"/>
                </a:solidFill>
                <a:latin typeface="Roboto Mono"/>
                <a:ea typeface="Roboto Mono"/>
                <a:cs typeface="Roboto Mono"/>
                <a:sym typeface="Roboto Mono"/>
              </a:rPr>
              <a:t>True</a:t>
            </a: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test_dl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.DataLoader(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data_source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mnist_test,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sampler</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operations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.Batch(</a:t>
            </a:r>
            <a:r>
              <a:rPr lang="en" sz="1000">
                <a:solidFill>
                  <a:srgbClr val="FBC02D"/>
                </a:solidFill>
                <a:latin typeface="Roboto Mono"/>
                <a:ea typeface="Roboto Mono"/>
                <a:cs typeface="Roboto Mono"/>
                <a:sym typeface="Roboto Mono"/>
              </a:rPr>
              <a:t>batch_size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batch_size, </a:t>
            </a:r>
            <a:r>
              <a:rPr lang="en" sz="1000">
                <a:solidFill>
                  <a:srgbClr val="FBC02D"/>
                </a:solidFill>
                <a:latin typeface="Roboto Mono"/>
                <a:ea typeface="Roboto Mono"/>
                <a:cs typeface="Roboto Mono"/>
                <a:sym typeface="Roboto Mono"/>
              </a:rPr>
              <a:t>drop_remainder</a:t>
            </a:r>
            <a:r>
              <a:rPr lang="en" sz="1000">
                <a:solidFill>
                  <a:srgbClr val="4DD0E1"/>
                </a:solidFill>
                <a:latin typeface="Roboto Mono"/>
                <a:ea typeface="Roboto Mono"/>
                <a:cs typeface="Roboto Mono"/>
                <a:sym typeface="Roboto Mono"/>
              </a:rPr>
              <a:t>=</a:t>
            </a:r>
            <a:r>
              <a:rPr lang="en" sz="1000">
                <a:solidFill>
                  <a:srgbClr val="FBC02D"/>
                </a:solidFill>
                <a:latin typeface="Roboto Mono"/>
                <a:ea typeface="Roboto Mono"/>
                <a:cs typeface="Roboto Mono"/>
                <a:sym typeface="Roboto Mono"/>
              </a:rPr>
              <a:t>True</a:t>
            </a: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a:t>
            </a:r>
            <a:endParaRPr sz="1000">
              <a:solidFill>
                <a:srgbClr val="4DD0E1"/>
              </a:solidFill>
              <a:latin typeface="Roboto Mono"/>
              <a:ea typeface="Roboto Mono"/>
              <a:cs typeface="Roboto Mono"/>
              <a:sym typeface="Roboto Mono"/>
            </a:endParaRPr>
          </a:p>
        </p:txBody>
      </p:sp>
      <p:sp>
        <p:nvSpPr>
          <p:cNvPr id="486" name="Google Shape;486;p4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Create the Grain dataloaders</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490" name="Shape 490"/>
        <p:cNvGrpSpPr/>
        <p:nvPr/>
      </p:nvGrpSpPr>
      <p:grpSpPr>
        <a:xfrm>
          <a:off x="0" y="0"/>
          <a:ext cx="0" cy="0"/>
          <a:chOff x="0" y="0"/>
          <a:chExt cx="0" cy="0"/>
        </a:xfrm>
      </p:grpSpPr>
      <p:sp>
        <p:nvSpPr>
          <p:cNvPr id="491" name="Google Shape;491;p50"/>
          <p:cNvSpPr txBox="1"/>
          <p:nvPr/>
        </p:nvSpPr>
        <p:spPr>
          <a:xfrm>
            <a:off x="375525" y="933125"/>
            <a:ext cx="8352600" cy="446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class</a:t>
            </a:r>
            <a:r>
              <a:rPr lang="en" sz="1050">
                <a:solidFill>
                  <a:srgbClr val="CE93D8"/>
                </a:solidFill>
                <a:latin typeface="Roboto Mono"/>
                <a:ea typeface="Roboto Mono"/>
                <a:cs typeface="Roboto Mono"/>
                <a:sym typeface="Roboto Mono"/>
              </a:rPr>
              <a:t> CNN</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nnx</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Module</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9CCC65"/>
                </a:solidFill>
                <a:latin typeface="Roboto Mono"/>
                <a:ea typeface="Roboto Mono"/>
                <a:cs typeface="Roboto Mono"/>
                <a:sym typeface="Roboto Mono"/>
              </a:rPr>
              <a:t>  """A simple CNN model."""</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__init__(self,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rngs: nnx.Rngs):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.conv1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nnx.Conv(</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kernel_size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.conv2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nnx.Conv(</a:t>
            </a:r>
            <a:r>
              <a:rPr lang="en" sz="1050">
                <a:solidFill>
                  <a:srgbClr val="FBC02D"/>
                </a:solidFill>
                <a:latin typeface="Roboto Mono"/>
                <a:ea typeface="Roboto Mono"/>
                <a:cs typeface="Roboto Mono"/>
                <a:sym typeface="Roboto Mono"/>
              </a:rPr>
              <a:t>32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64</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kernel_size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partial(nnx.avg_pool, </a:t>
            </a:r>
            <a:r>
              <a:rPr lang="en" sz="1050">
                <a:solidFill>
                  <a:srgbClr val="FBC02D"/>
                </a:solidFill>
                <a:latin typeface="Roboto Mono"/>
                <a:ea typeface="Roboto Mono"/>
                <a:cs typeface="Roboto Mono"/>
                <a:sym typeface="Roboto Mono"/>
              </a:rPr>
              <a:t>window_shape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strides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.linear1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nnx.Linear(</a:t>
            </a:r>
            <a:r>
              <a:rPr lang="en" sz="1050">
                <a:solidFill>
                  <a:srgbClr val="FBC02D"/>
                </a:solidFill>
                <a:latin typeface="Roboto Mono"/>
                <a:ea typeface="Roboto Mono"/>
                <a:cs typeface="Roboto Mono"/>
                <a:sym typeface="Roboto Mono"/>
              </a:rPr>
              <a:t>3136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256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.linear2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nnx.Linear(</a:t>
            </a:r>
            <a:r>
              <a:rPr lang="en" sz="1050">
                <a:solidFill>
                  <a:srgbClr val="FBC02D"/>
                </a:solidFill>
                <a:latin typeface="Roboto Mono"/>
                <a:ea typeface="Roboto Mono"/>
                <a:cs typeface="Roboto Mono"/>
                <a:sym typeface="Roboto Mono"/>
              </a:rPr>
              <a:t>256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10</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__call__(self, 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.conv1(x)))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.conv2(x)))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x.reshape(x.shape[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flatten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.linear1(x))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.linear2(x)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x</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ECEFF1"/>
              </a:solidFill>
              <a:latin typeface="Roboto Mono"/>
              <a:ea typeface="Roboto Mono"/>
              <a:cs typeface="Roboto Mono"/>
              <a:sym typeface="Roboto Mono"/>
            </a:endParaRPr>
          </a:p>
        </p:txBody>
      </p:sp>
      <p:sp>
        <p:nvSpPr>
          <p:cNvPr id="492" name="Google Shape;492;p50"/>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a CNN</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496" name="Shape 496"/>
        <p:cNvGrpSpPr/>
        <p:nvPr/>
      </p:nvGrpSpPr>
      <p:grpSpPr>
        <a:xfrm>
          <a:off x="0" y="0"/>
          <a:ext cx="0" cy="0"/>
          <a:chOff x="0" y="0"/>
          <a:chExt cx="0" cy="0"/>
        </a:xfrm>
      </p:grpSpPr>
      <p:sp>
        <p:nvSpPr>
          <p:cNvPr id="497" name="Google Shape;497;p51"/>
          <p:cNvSpPr txBox="1"/>
          <p:nvPr/>
        </p:nvSpPr>
        <p:spPr>
          <a:xfrm>
            <a:off x="375525" y="933125"/>
            <a:ext cx="83526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Instantiate the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CNN(</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Visualize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nnx.display(model)</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p:txBody>
      </p:sp>
      <p:sp>
        <p:nvSpPr>
          <p:cNvPr id="498" name="Google Shape;498;p5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Display the</a:t>
            </a:r>
            <a:r>
              <a:rPr lang="en">
                <a:solidFill>
                  <a:schemeClr val="lt2"/>
                </a:solidFill>
              </a:rPr>
              <a:t> CNN</a:t>
            </a:r>
            <a:endParaRPr>
              <a:solidFill>
                <a:schemeClr val="lt2"/>
              </a:solidFill>
            </a:endParaRPr>
          </a:p>
        </p:txBody>
      </p:sp>
      <p:pic>
        <p:nvPicPr>
          <p:cNvPr id="499" name="Google Shape;499;p51" title="Screenshot 2025-04-27 at 17.05.22.png"/>
          <p:cNvPicPr preferRelativeResize="0"/>
          <p:nvPr/>
        </p:nvPicPr>
        <p:blipFill>
          <a:blip r:embed="rId3">
            <a:alphaModFix/>
          </a:blip>
          <a:stretch>
            <a:fillRect/>
          </a:stretch>
        </p:blipFill>
        <p:spPr>
          <a:xfrm>
            <a:off x="152400" y="2270550"/>
            <a:ext cx="8839203" cy="24164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503" name="Shape 503"/>
        <p:cNvGrpSpPr/>
        <p:nvPr/>
      </p:nvGrpSpPr>
      <p:grpSpPr>
        <a:xfrm>
          <a:off x="0" y="0"/>
          <a:ext cx="0" cy="0"/>
          <a:chOff x="0" y="0"/>
          <a:chExt cx="0" cy="0"/>
        </a:xfrm>
      </p:grpSpPr>
      <p:sp>
        <p:nvSpPr>
          <p:cNvPr id="504" name="Google Shape;504;p52"/>
          <p:cNvSpPr txBox="1"/>
          <p:nvPr/>
        </p:nvSpPr>
        <p:spPr>
          <a:xfrm>
            <a:off x="375525" y="933125"/>
            <a:ext cx="8352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jnp  </a:t>
            </a:r>
            <a:r>
              <a:rPr lang="en" sz="1200">
                <a:solidFill>
                  <a:srgbClr val="F06292"/>
                </a:solidFill>
                <a:latin typeface="Roboto Mono"/>
                <a:ea typeface="Roboto Mono"/>
                <a:cs typeface="Roboto Mono"/>
                <a:sym typeface="Roboto Mono"/>
              </a:rPr>
              <a:t># JAX NumPy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model(jnp.ones((</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Array([[-0.06820839, -0.14743432,  0.00265857, -0.2173656 ,  0.16673787,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-0.00923921, -0.06636689,  0.28341877,  0.33754364, -0.20142877]],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dtype=float32)</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505" name="Google Shape;505;p5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Test run the CNN</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509" name="Shape 509"/>
        <p:cNvGrpSpPr/>
        <p:nvPr/>
      </p:nvGrpSpPr>
      <p:grpSpPr>
        <a:xfrm>
          <a:off x="0" y="0"/>
          <a:ext cx="0" cy="0"/>
          <a:chOff x="0" y="0"/>
          <a:chExt cx="0" cy="0"/>
        </a:xfrm>
      </p:grpSpPr>
      <p:sp>
        <p:nvSpPr>
          <p:cNvPr id="510" name="Google Shape;510;p5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optax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0.005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momentum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0.9</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optax.adamw(learning_rate, momentum))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metrics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nnx.MultiMetric(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accuracy</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nnx.metrics.Accuracy(),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loss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nnx.metrics.Average(</a:t>
            </a:r>
            <a:r>
              <a:rPr lang="en" sz="1200">
                <a:solidFill>
                  <a:srgbClr val="9CCC65"/>
                </a:solidFill>
                <a:latin typeface="Roboto Mono"/>
                <a:ea typeface="Roboto Mono"/>
                <a:cs typeface="Roboto Mono"/>
                <a:sym typeface="Roboto Mono"/>
              </a:rPr>
              <a:t>'loss'</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511" name="Google Shape;511;p53"/>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optimizer and metrics</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